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0" r:id="rId1"/>
  </p:sldMasterIdLst>
  <p:notesMasterIdLst>
    <p:notesMasterId r:id="rId21"/>
  </p:notesMasterIdLst>
  <p:handoutMasterIdLst>
    <p:handoutMasterId r:id="rId22"/>
  </p:handoutMasterIdLst>
  <p:sldIdLst>
    <p:sldId id="268" r:id="rId2"/>
    <p:sldId id="557" r:id="rId3"/>
    <p:sldId id="434" r:id="rId4"/>
    <p:sldId id="500" r:id="rId5"/>
    <p:sldId id="435" r:id="rId6"/>
    <p:sldId id="440" r:id="rId7"/>
    <p:sldId id="558" r:id="rId8"/>
    <p:sldId id="564" r:id="rId9"/>
    <p:sldId id="568" r:id="rId10"/>
    <p:sldId id="560" r:id="rId11"/>
    <p:sldId id="562" r:id="rId12"/>
    <p:sldId id="563" r:id="rId13"/>
    <p:sldId id="507" r:id="rId14"/>
    <p:sldId id="571" r:id="rId15"/>
    <p:sldId id="565" r:id="rId16"/>
    <p:sldId id="569" r:id="rId17"/>
    <p:sldId id="566" r:id="rId18"/>
    <p:sldId id="570" r:id="rId19"/>
    <p:sldId id="567" r:id="rId20"/>
  </p:sldIdLst>
  <p:sldSz cx="9144000" cy="5143500" type="screen16x9"/>
  <p:notesSz cx="6845300" cy="93964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1" autoAdjust="0"/>
    <p:restoredTop sz="96377" autoAdjust="0"/>
  </p:normalViewPr>
  <p:slideViewPr>
    <p:cSldViewPr>
      <p:cViewPr varScale="1">
        <p:scale>
          <a:sx n="120" d="100"/>
          <a:sy n="120" d="100"/>
        </p:scale>
        <p:origin x="96" y="32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atin typeface="Arial"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Linguistics and cognitive psychology -ways in which attitudinal and emotional information is expressed.</a:t>
            </a:r>
            <a:endParaRPr 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2</a:t>
            </a:fld>
            <a:endParaRPr lang="en-US"/>
          </a:p>
        </p:txBody>
      </p:sp>
    </p:spTree>
    <p:extLst>
      <p:ext uri="{BB962C8B-B14F-4D97-AF65-F5344CB8AC3E}">
        <p14:creationId xmlns:p14="http://schemas.microsoft.com/office/powerpoint/2010/main" val="14341767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fld id="{E74C7FEE-6B48-4643-BCFB-F13B0E13E171}" type="slidenum">
              <a:rPr lang="en-US" smtClean="0"/>
              <a:pPr/>
              <a:t>‹#›</a:t>
            </a:fld>
            <a:endParaRPr lang="en-US" dirty="0"/>
          </a:p>
        </p:txBody>
      </p:sp>
      <p:pic>
        <p:nvPicPr>
          <p:cNvPr id="7" name="Picture 6" descr="wordcloud2.jpg"/>
          <p:cNvPicPr>
            <a:picLocks noChangeAspect="1"/>
          </p:cNvPicPr>
          <p:nvPr userDrawn="1"/>
        </p:nvPicPr>
        <p:blipFill rotWithShape="1">
          <a:blip r:embed="rId2"/>
          <a:srcRect l="19740" t="8415" r="20308" b="8153"/>
          <a:stretch/>
        </p:blipFill>
        <p:spPr>
          <a:xfrm>
            <a:off x="781451" y="165818"/>
            <a:ext cx="2647549" cy="4768132"/>
          </a:xfrm>
          <a:prstGeom prst="rect">
            <a:avLst/>
          </a:prstGeom>
        </p:spPr>
      </p:pic>
    </p:spTree>
    <p:extLst>
      <p:ext uri="{BB962C8B-B14F-4D97-AF65-F5344CB8AC3E}">
        <p14:creationId xmlns:p14="http://schemas.microsoft.com/office/powerpoint/2010/main" val="1146412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C1DFA8D9-15F1-AF4D-8149-0C26EB27AC9C}" type="slidenum">
              <a:rPr lang="en-US" smtClean="0"/>
              <a:pPr/>
              <a:t>‹#›</a:t>
            </a:fld>
            <a:endParaRPr lang="en-US"/>
          </a:p>
        </p:txBody>
      </p:sp>
    </p:spTree>
    <p:extLst>
      <p:ext uri="{BB962C8B-B14F-4D97-AF65-F5344CB8AC3E}">
        <p14:creationId xmlns:p14="http://schemas.microsoft.com/office/powerpoint/2010/main" val="3389870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6857BED9-9427-674C-8047-314E304C86F8}" type="slidenum">
              <a:rPr lang="en-US" smtClean="0"/>
              <a:pPr/>
              <a:t>‹#›</a:t>
            </a:fld>
            <a:endParaRPr lang="en-US"/>
          </a:p>
        </p:txBody>
      </p:sp>
    </p:spTree>
    <p:extLst>
      <p:ext uri="{BB962C8B-B14F-4D97-AF65-F5344CB8AC3E}">
        <p14:creationId xmlns:p14="http://schemas.microsoft.com/office/powerpoint/2010/main" val="2565904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480275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495300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10F35DC5-7E65-8247-99AB-4E984F8A921E}" type="slidenum">
              <a:rPr lang="en-US" smtClean="0"/>
              <a:pPr/>
              <a:t>‹#›</a:t>
            </a:fld>
            <a:endParaRPr lang="en-US"/>
          </a:p>
        </p:txBody>
      </p:sp>
      <p:sp>
        <p:nvSpPr>
          <p:cNvPr id="7"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4058136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9C2BDC8F-D922-0A4E-AAA0-9C7D97FF3D71}" type="slidenum">
              <a:rPr lang="en-US" smtClean="0"/>
              <a:pPr/>
              <a:t>‹#›</a:t>
            </a:fld>
            <a:endParaRPr lang="en-US"/>
          </a:p>
        </p:txBody>
      </p:sp>
    </p:spTree>
    <p:extLst>
      <p:ext uri="{BB962C8B-B14F-4D97-AF65-F5344CB8AC3E}">
        <p14:creationId xmlns:p14="http://schemas.microsoft.com/office/powerpoint/2010/main" val="2414612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BAC7A63A-31A1-2C4C-95AA-A445DBCAB174}" type="slidenum">
              <a:rPr lang="en-US" smtClean="0"/>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1645332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231C68C3-6089-F349-9232-42643877B0CF}" type="slidenum">
              <a:rPr lang="en-US" smtClean="0"/>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582647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03BC7101-16EA-C942-850C-355264FDE9E8}" type="slidenum">
              <a:rPr lang="en-US" smtClean="0"/>
              <a:pPr/>
              <a:t>‹#›</a:t>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2512389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B228E5E2-1321-4548-96C8-615581C5A8C2}" type="slidenum">
              <a:rPr lang="en-US" smtClean="0"/>
              <a:pPr/>
              <a:t>‹#›</a:t>
            </a:fld>
            <a:endParaRPr lang="en-US"/>
          </a:p>
        </p:txBody>
      </p:sp>
    </p:spTree>
    <p:extLst>
      <p:ext uri="{BB962C8B-B14F-4D97-AF65-F5344CB8AC3E}">
        <p14:creationId xmlns:p14="http://schemas.microsoft.com/office/powerpoint/2010/main" val="633400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83729988-E849-C549-AA67-252EA40F09C2}" type="slidenum">
              <a:rPr lang="en-US" smtClean="0"/>
              <a:pPr/>
              <a:t>‹#›</a:t>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Tree>
    <p:extLst>
      <p:ext uri="{BB962C8B-B14F-4D97-AF65-F5344CB8AC3E}">
        <p14:creationId xmlns:p14="http://schemas.microsoft.com/office/powerpoint/2010/main" val="3684893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497882B1-C6D6-A945-BB8B-B7B1B12471B5}" type="slidenum">
              <a:rPr lang="en-US" smtClean="0"/>
              <a:pPr/>
              <a:t>‹#›</a:t>
            </a:fld>
            <a:endParaRPr lang="en-US"/>
          </a:p>
        </p:txBody>
      </p:sp>
    </p:spTree>
    <p:extLst>
      <p:ext uri="{BB962C8B-B14F-4D97-AF65-F5344CB8AC3E}">
        <p14:creationId xmlns:p14="http://schemas.microsoft.com/office/powerpoint/2010/main" val="2536487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1F816EA-24CC-2048-859A-C5EA9F275392}" type="slidenum">
              <a:rPr lang="en-US" smtClean="0"/>
              <a:pPr/>
              <a:t>‹#›</a:t>
            </a:fld>
            <a:endParaRPr lang="en-US" dirty="0"/>
          </a:p>
        </p:txBody>
      </p:sp>
    </p:spTree>
    <p:extLst>
      <p:ext uri="{BB962C8B-B14F-4D97-AF65-F5344CB8AC3E}">
        <p14:creationId xmlns:p14="http://schemas.microsoft.com/office/powerpoint/2010/main" val="469315129"/>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702" r:id="rId12"/>
    <p:sldLayoutId id="2147483709"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eb.stanford.edu/class/cs124/lec/sentiment.pptx"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public.asu.edu/~huanliu/dmml_presentation/2008/Sentiment+Analysis.ppt" TargetMode="External"/><Relationship Id="rId2" Type="http://schemas.openxmlformats.org/officeDocument/2006/relationships/hyperlink" Target="https://arxiv.org/ftp/arxiv/papers/1305/1305.6143.pdf" TargetMode="External"/><Relationship Id="rId1" Type="http://schemas.openxmlformats.org/officeDocument/2006/relationships/slideLayout" Target="../slideLayouts/slideLayout2.xml"/><Relationship Id="rId6" Type="http://schemas.openxmlformats.org/officeDocument/2006/relationships/hyperlink" Target="https://web.stanford.edu/class/cs124/lec/sentiment.pptx" TargetMode="External"/><Relationship Id="rId5" Type="http://schemas.openxmlformats.org/officeDocument/2006/relationships/hyperlink" Target="https://www.wikipedia.org/" TargetMode="External"/><Relationship Id="rId4" Type="http://schemas.openxmlformats.org/officeDocument/2006/relationships/hyperlink" Target="https://www.imdb.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ai.stanford.edu/~amaas/data/sentimen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657600" y="742950"/>
            <a:ext cx="5486400" cy="1295400"/>
          </a:xfrm>
        </p:spPr>
        <p:txBody>
          <a:bodyPr>
            <a:normAutofit/>
          </a:bodyPr>
          <a:lstStyle/>
          <a:p>
            <a:r>
              <a:rPr lang="en-US" sz="3200" dirty="0">
                <a:latin typeface="Berlin Sans FB" panose="020E0602020502020306" pitchFamily="34" charset="0"/>
                <a:cs typeface="Calibri (Headings)"/>
              </a:rPr>
              <a:t>Movie Search &amp; Review Sentiment Analysis</a:t>
            </a:r>
            <a:endParaRPr lang="en-US" sz="3200" dirty="0">
              <a:latin typeface="Berlin Sans FB" panose="020E0602020502020306" pitchFamily="34" charset="0"/>
              <a:ea typeface="ＭＳ Ｐゴシック" charset="0"/>
              <a:cs typeface="Calibri (Headings)"/>
            </a:endParaRPr>
          </a:p>
        </p:txBody>
      </p:sp>
      <p:sp>
        <p:nvSpPr>
          <p:cNvPr id="16387" name="Rectangle 6"/>
          <p:cNvSpPr>
            <a:spLocks noGrp="1" noChangeArrowheads="1"/>
          </p:cNvSpPr>
          <p:nvPr>
            <p:ph type="subTitle" idx="1"/>
          </p:nvPr>
        </p:nvSpPr>
        <p:spPr>
          <a:xfrm>
            <a:off x="3221421" y="2495550"/>
            <a:ext cx="6858000" cy="1241822"/>
          </a:xfrm>
        </p:spPr>
        <p:txBody>
          <a:bodyPr>
            <a:normAutofit/>
          </a:bodyPr>
          <a:lstStyle/>
          <a:p>
            <a:pPr eaLnBrk="1" hangingPunct="1">
              <a:buFont typeface="Times" charset="0"/>
              <a:buNone/>
            </a:pPr>
            <a:r>
              <a:rPr lang="en-US" sz="2400" dirty="0">
                <a:solidFill>
                  <a:srgbClr val="A4001D"/>
                </a:solidFill>
                <a:latin typeface="Centaur" panose="02030504050205020304" pitchFamily="18" charset="0"/>
                <a:ea typeface="ＭＳ Ｐゴシック" charset="0"/>
                <a:cs typeface="Calibri"/>
              </a:rPr>
              <a:t>Bipasha Banerjee</a:t>
            </a:r>
          </a:p>
          <a:p>
            <a:pPr eaLnBrk="1" hangingPunct="1">
              <a:buFont typeface="Times" charset="0"/>
              <a:buNone/>
            </a:pPr>
            <a:r>
              <a:rPr lang="en-US" sz="2400" dirty="0">
                <a:solidFill>
                  <a:srgbClr val="A4001D"/>
                </a:solidFill>
                <a:latin typeface="Centaur" panose="02030504050205020304" pitchFamily="18" charset="0"/>
                <a:ea typeface="ＭＳ Ｐゴシック" charset="0"/>
                <a:cs typeface="Calibri"/>
              </a:rPr>
              <a:t>Debadeep Pharikal</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950"/>
            <a:ext cx="7772400" cy="533400"/>
          </a:xfrm>
        </p:spPr>
        <p:txBody>
          <a:bodyPr/>
          <a:lstStyle/>
          <a:p>
            <a:pPr marL="0" indent="0" fontAlgn="base">
              <a:buNone/>
            </a:pPr>
            <a:r>
              <a:rPr lang="en-US" dirty="0">
                <a:latin typeface="Centaur" panose="02030504050205020304" pitchFamily="18" charset="0"/>
              </a:rPr>
              <a:t>Test Data: Core processing</a:t>
            </a:r>
          </a:p>
        </p:txBody>
      </p:sp>
      <p:sp>
        <p:nvSpPr>
          <p:cNvPr id="5" name="Content Placeholder 2"/>
          <p:cNvSpPr txBox="1">
            <a:spLocks/>
          </p:cNvSpPr>
          <p:nvPr/>
        </p:nvSpPr>
        <p:spPr>
          <a:xfrm>
            <a:off x="838200" y="1470422"/>
            <a:ext cx="8153400" cy="20574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base"/>
            <a:r>
              <a:rPr lang="en-US" sz="2000" dirty="0">
                <a:latin typeface="Centaur" panose="02030504050205020304" pitchFamily="18" charset="0"/>
              </a:rPr>
              <a:t>Split into Tokens</a:t>
            </a:r>
          </a:p>
        </p:txBody>
      </p:sp>
      <p:sp>
        <p:nvSpPr>
          <p:cNvPr id="12" name="Title 1"/>
          <p:cNvSpPr txBox="1">
            <a:spLocks/>
          </p:cNvSpPr>
          <p:nvPr/>
        </p:nvSpPr>
        <p:spPr>
          <a:xfrm>
            <a:off x="609600" y="28217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latin typeface="Berlin Sans FB" panose="020E0602020502020306" pitchFamily="34" charset="0"/>
              </a:rPr>
              <a:t>Sentiment Analysis: Steps</a:t>
            </a:r>
          </a:p>
        </p:txBody>
      </p:sp>
      <p:pic>
        <p:nvPicPr>
          <p:cNvPr id="2" name="Picture 1"/>
          <p:cNvPicPr>
            <a:picLocks noChangeAspect="1"/>
          </p:cNvPicPr>
          <p:nvPr/>
        </p:nvPicPr>
        <p:blipFill>
          <a:blip r:embed="rId2"/>
          <a:stretch>
            <a:fillRect/>
          </a:stretch>
        </p:blipFill>
        <p:spPr>
          <a:xfrm>
            <a:off x="990600" y="1809750"/>
            <a:ext cx="5867400" cy="323850"/>
          </a:xfrm>
          <a:prstGeom prst="rect">
            <a:avLst/>
          </a:prstGeom>
        </p:spPr>
      </p:pic>
      <p:sp>
        <p:nvSpPr>
          <p:cNvPr id="4" name="Rectangle 3"/>
          <p:cNvSpPr/>
          <p:nvPr/>
        </p:nvSpPr>
        <p:spPr>
          <a:xfrm>
            <a:off x="848710" y="2198042"/>
            <a:ext cx="5770362" cy="369332"/>
          </a:xfrm>
          <a:prstGeom prst="rect">
            <a:avLst/>
          </a:prstGeom>
        </p:spPr>
        <p:txBody>
          <a:bodyPr wrap="none">
            <a:spAutoFit/>
          </a:bodyPr>
          <a:lstStyle/>
          <a:p>
            <a:pPr marL="285750" indent="-285750" fontAlgn="base">
              <a:buFont typeface="Arial" panose="020B0604020202020204" pitchFamily="34" charset="0"/>
              <a:buChar char="•"/>
            </a:pPr>
            <a:r>
              <a:rPr lang="en-US" dirty="0">
                <a:latin typeface="Centaur" panose="02030504050205020304" pitchFamily="18" charset="0"/>
              </a:rPr>
              <a:t>Remove punctuation from encircling words (e.g. ‘Bravo!, (and)’).</a:t>
            </a:r>
          </a:p>
        </p:txBody>
      </p:sp>
      <p:grpSp>
        <p:nvGrpSpPr>
          <p:cNvPr id="14" name="Group 13"/>
          <p:cNvGrpSpPr/>
          <p:nvPr/>
        </p:nvGrpSpPr>
        <p:grpSpPr>
          <a:xfrm>
            <a:off x="838200" y="2631816"/>
            <a:ext cx="7772400" cy="2667000"/>
            <a:chOff x="825062" y="1625162"/>
            <a:chExt cx="7772400" cy="2667000"/>
          </a:xfrm>
        </p:grpSpPr>
        <p:sp>
          <p:nvSpPr>
            <p:cNvPr id="15" name="Content Placeholder 2"/>
            <p:cNvSpPr txBox="1">
              <a:spLocks/>
            </p:cNvSpPr>
            <p:nvPr/>
          </p:nvSpPr>
          <p:spPr>
            <a:xfrm>
              <a:off x="825062" y="1625162"/>
              <a:ext cx="7772400" cy="26670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base">
                <a:buNone/>
              </a:pPr>
              <a:r>
                <a:rPr lang="en-US" sz="2000" dirty="0">
                  <a:latin typeface="Centaur" panose="02030504050205020304" pitchFamily="18" charset="0"/>
                </a:rPr>
                <a:t>We have used </a:t>
              </a:r>
              <a:r>
                <a:rPr lang="en-US" sz="2000" b="1" dirty="0">
                  <a:latin typeface="Centaur" panose="02030504050205020304" pitchFamily="18" charset="0"/>
                </a:rPr>
                <a:t>stop words</a:t>
              </a:r>
              <a:r>
                <a:rPr lang="en-US" sz="2000" dirty="0">
                  <a:latin typeface="Centaur" panose="02030504050205020304" pitchFamily="18" charset="0"/>
                </a:rPr>
                <a:t> elimination technique learned from </a:t>
              </a:r>
              <a:r>
                <a:rPr lang="en-US" sz="2000" dirty="0" err="1">
                  <a:latin typeface="Centaur" panose="02030504050205020304" pitchFamily="18" charset="0"/>
                </a:rPr>
                <a:t>homeworks</a:t>
              </a:r>
              <a:r>
                <a:rPr lang="en-US" sz="2000" dirty="0">
                  <a:latin typeface="Centaur" panose="02030504050205020304" pitchFamily="18" charset="0"/>
                </a:rPr>
                <a:t>: </a:t>
              </a:r>
            </a:p>
          </p:txBody>
        </p:sp>
        <p:sp>
          <p:nvSpPr>
            <p:cNvPr id="17" name="Rectangle 16"/>
            <p:cNvSpPr/>
            <p:nvPr/>
          </p:nvSpPr>
          <p:spPr>
            <a:xfrm>
              <a:off x="838200" y="1956293"/>
              <a:ext cx="7759262" cy="923330"/>
            </a:xfrm>
            <a:prstGeom prst="rect">
              <a:avLst/>
            </a:prstGeom>
          </p:spPr>
          <p:txBody>
            <a:bodyPr wrap="square">
              <a:spAutoFit/>
            </a:bodyPr>
            <a:lstStyle/>
            <a:p>
              <a:pPr marL="285750" indent="-285750" fontAlgn="base">
                <a:buFont typeface="Arial" panose="020B0604020202020204" pitchFamily="34" charset="0"/>
                <a:buChar char="•"/>
              </a:pPr>
              <a:r>
                <a:rPr lang="en-US" dirty="0">
                  <a:latin typeface="Centaur" panose="02030504050205020304" pitchFamily="18" charset="0"/>
                </a:rPr>
                <a:t>Remove tokens that have one character (e.g. ‘a’).</a:t>
              </a:r>
            </a:p>
            <a:p>
              <a:pPr marL="285750" indent="-285750" fontAlgn="base">
                <a:buFont typeface="Arial" panose="020B0604020202020204" pitchFamily="34" charset="0"/>
                <a:buChar char="•"/>
              </a:pPr>
              <a:r>
                <a:rPr lang="en-US" dirty="0">
                  <a:latin typeface="Centaur" panose="02030504050205020304" pitchFamily="18" charset="0"/>
                </a:rPr>
                <a:t>Removing jargons specific to movie like(e.g. ‘movie’, ‘reviews’, ‘names’- person, movie )</a:t>
              </a:r>
            </a:p>
            <a:p>
              <a:pPr marL="285750" indent="-285750" fontAlgn="base">
                <a:buFont typeface="Arial" panose="020B0604020202020204" pitchFamily="34" charset="0"/>
                <a:buChar char="•"/>
              </a:pPr>
              <a:r>
                <a:rPr lang="en-US" dirty="0">
                  <a:latin typeface="Centaur" panose="02030504050205020304" pitchFamily="18" charset="0"/>
                </a:rPr>
                <a:t>Remove tokens that don’t have any impact on sentiment(e.g. ‘and’, ‘the’)</a:t>
              </a:r>
            </a:p>
          </p:txBody>
        </p:sp>
      </p:grpSp>
      <p:pic>
        <p:nvPicPr>
          <p:cNvPr id="20" name="Picture 19"/>
          <p:cNvPicPr>
            <a:picLocks noChangeAspect="1"/>
          </p:cNvPicPr>
          <p:nvPr/>
        </p:nvPicPr>
        <p:blipFill>
          <a:blip r:embed="rId3"/>
          <a:stretch>
            <a:fillRect/>
          </a:stretch>
        </p:blipFill>
        <p:spPr>
          <a:xfrm>
            <a:off x="876300" y="3943350"/>
            <a:ext cx="5981700" cy="495300"/>
          </a:xfrm>
          <a:prstGeom prst="rect">
            <a:avLst/>
          </a:prstGeom>
        </p:spPr>
      </p:pic>
    </p:spTree>
    <p:extLst>
      <p:ext uri="{BB962C8B-B14F-4D97-AF65-F5344CB8AC3E}">
        <p14:creationId xmlns:p14="http://schemas.microsoft.com/office/powerpoint/2010/main" val="1470145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950"/>
            <a:ext cx="7772400" cy="533400"/>
          </a:xfrm>
        </p:spPr>
        <p:txBody>
          <a:bodyPr/>
          <a:lstStyle/>
          <a:p>
            <a:pPr marL="0" indent="0" fontAlgn="base">
              <a:buNone/>
            </a:pPr>
            <a:r>
              <a:rPr lang="en-US" dirty="0">
                <a:latin typeface="Centaur" panose="02030504050205020304" pitchFamily="18" charset="0"/>
              </a:rPr>
              <a:t>Classification : </a:t>
            </a:r>
            <a:r>
              <a:rPr lang="en-US">
                <a:latin typeface="Centaur" panose="02030504050205020304" pitchFamily="18" charset="0"/>
              </a:rPr>
              <a:t>Naïve Bayes</a:t>
            </a:r>
            <a:endParaRPr lang="en-US" dirty="0">
              <a:latin typeface="Centaur" panose="02030504050205020304" pitchFamily="18" charset="0"/>
            </a:endParaRPr>
          </a:p>
          <a:p>
            <a:pPr marL="0" indent="0" fontAlgn="base">
              <a:buNone/>
            </a:pPr>
            <a:endParaRPr lang="en-US" dirty="0">
              <a:latin typeface="Centaur" panose="02030504050205020304" pitchFamily="18" charset="0"/>
            </a:endParaRPr>
          </a:p>
        </p:txBody>
      </p:sp>
      <p:sp>
        <p:nvSpPr>
          <p:cNvPr id="5" name="Content Placeholder 2"/>
          <p:cNvSpPr txBox="1">
            <a:spLocks/>
          </p:cNvSpPr>
          <p:nvPr/>
        </p:nvSpPr>
        <p:spPr>
          <a:xfrm>
            <a:off x="838200" y="1657350"/>
            <a:ext cx="7772400" cy="20574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base">
              <a:buNone/>
            </a:pPr>
            <a:endParaRPr lang="en-US" sz="2000" dirty="0">
              <a:latin typeface="Centaur" panose="02030504050205020304" pitchFamily="18" charset="0"/>
            </a:endParaRPr>
          </a:p>
        </p:txBody>
      </p:sp>
      <p:sp>
        <p:nvSpPr>
          <p:cNvPr id="12" name="Title 1"/>
          <p:cNvSpPr txBox="1">
            <a:spLocks/>
          </p:cNvSpPr>
          <p:nvPr/>
        </p:nvSpPr>
        <p:spPr>
          <a:xfrm>
            <a:off x="609600" y="28217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latin typeface="Berlin Sans FB" panose="020E0602020502020306" pitchFamily="34" charset="0"/>
              </a:rPr>
              <a:t>Sentiment Analysis: Steps</a:t>
            </a:r>
          </a:p>
        </p:txBody>
      </p:sp>
      <p:sp>
        <p:nvSpPr>
          <p:cNvPr id="8" name="TextBox 7"/>
          <p:cNvSpPr txBox="1"/>
          <p:nvPr/>
        </p:nvSpPr>
        <p:spPr>
          <a:xfrm>
            <a:off x="1135116" y="1470624"/>
            <a:ext cx="6934200" cy="923330"/>
          </a:xfrm>
          <a:prstGeom prst="rect">
            <a:avLst/>
          </a:prstGeom>
          <a:noFill/>
        </p:spPr>
        <p:txBody>
          <a:bodyPr wrap="square" rtlCol="0">
            <a:spAutoFit/>
          </a:bodyPr>
          <a:lstStyle/>
          <a:p>
            <a:r>
              <a:rPr lang="en-US" dirty="0">
                <a:latin typeface="Centaur" panose="02030504050205020304" pitchFamily="18" charset="0"/>
              </a:rPr>
              <a:t>The Naïve Bayes model involves a simplifying conditional independence assumption. That is given a class (positive or negative), the words are conditionally independent of each other. </a:t>
            </a:r>
          </a:p>
        </p:txBody>
      </p:sp>
      <p:sp>
        <p:nvSpPr>
          <p:cNvPr id="9" name="TextBox 8"/>
          <p:cNvSpPr txBox="1"/>
          <p:nvPr/>
        </p:nvSpPr>
        <p:spPr>
          <a:xfrm>
            <a:off x="1181100" y="2548609"/>
            <a:ext cx="7086600" cy="646331"/>
          </a:xfrm>
          <a:prstGeom prst="rect">
            <a:avLst/>
          </a:prstGeom>
          <a:noFill/>
        </p:spPr>
        <p:txBody>
          <a:bodyPr wrap="square" rtlCol="0">
            <a:spAutoFit/>
          </a:bodyPr>
          <a:lstStyle/>
          <a:p>
            <a:r>
              <a:rPr lang="en-US" dirty="0">
                <a:latin typeface="Centaur" panose="02030504050205020304" pitchFamily="18" charset="0"/>
              </a:rPr>
              <a:t>In our case, the maximum likelihood probability of a word belonging to a particular class is given by the expression: </a:t>
            </a:r>
          </a:p>
        </p:txBody>
      </p:sp>
      <p:pic>
        <p:nvPicPr>
          <p:cNvPr id="2" name="Picture 1">
            <a:extLst>
              <a:ext uri="{FF2B5EF4-FFF2-40B4-BE49-F238E27FC236}">
                <a16:creationId xmlns:a16="http://schemas.microsoft.com/office/drawing/2014/main" id="{A61A44A0-B787-45C8-A726-81E471B4A5AF}"/>
              </a:ext>
            </a:extLst>
          </p:cNvPr>
          <p:cNvPicPr>
            <a:picLocks noChangeAspect="1"/>
          </p:cNvPicPr>
          <p:nvPr/>
        </p:nvPicPr>
        <p:blipFill>
          <a:blip r:embed="rId2"/>
          <a:stretch>
            <a:fillRect/>
          </a:stretch>
        </p:blipFill>
        <p:spPr>
          <a:xfrm>
            <a:off x="1097902" y="3239381"/>
            <a:ext cx="2286000" cy="1260048"/>
          </a:xfrm>
          <a:prstGeom prst="rect">
            <a:avLst/>
          </a:prstGeom>
        </p:spPr>
      </p:pic>
      <p:sp>
        <p:nvSpPr>
          <p:cNvPr id="4" name="Rectangle 3">
            <a:extLst>
              <a:ext uri="{FF2B5EF4-FFF2-40B4-BE49-F238E27FC236}">
                <a16:creationId xmlns:a16="http://schemas.microsoft.com/office/drawing/2014/main" id="{D500FED1-CBA4-4ED4-9FC2-5F30619AF783}"/>
              </a:ext>
            </a:extLst>
          </p:cNvPr>
          <p:cNvSpPr/>
          <p:nvPr/>
        </p:nvSpPr>
        <p:spPr>
          <a:xfrm>
            <a:off x="3695700" y="3112175"/>
            <a:ext cx="4572000" cy="1600438"/>
          </a:xfrm>
          <a:prstGeom prst="rect">
            <a:avLst/>
          </a:prstGeom>
        </p:spPr>
        <p:txBody>
          <a:bodyPr>
            <a:spAutoFit/>
          </a:bodyPr>
          <a:lstStyle/>
          <a:p>
            <a:r>
              <a:rPr lang="en-US" sz="1400" dirty="0">
                <a:solidFill>
                  <a:srgbClr val="595858"/>
                </a:solidFill>
                <a:latin typeface="Centaur" panose="02030504050205020304" pitchFamily="18" charset="0"/>
                <a:ea typeface="Cambria" panose="02040503050406030204" pitchFamily="18" charset="0"/>
              </a:rPr>
              <a:t>P(Positive | Love) = P( Love | Positive) * P(Positive) / P (Love)</a:t>
            </a:r>
          </a:p>
          <a:p>
            <a:r>
              <a:rPr lang="en-US" sz="1400" dirty="0">
                <a:solidFill>
                  <a:srgbClr val="595858"/>
                </a:solidFill>
                <a:latin typeface="Centaur" panose="02030504050205020304" pitchFamily="18" charset="0"/>
                <a:ea typeface="Cambria" panose="02040503050406030204" pitchFamily="18" charset="0"/>
              </a:rPr>
              <a:t>Here we have </a:t>
            </a:r>
          </a:p>
          <a:p>
            <a:r>
              <a:rPr lang="en-US" sz="1400" dirty="0">
                <a:solidFill>
                  <a:srgbClr val="595858"/>
                </a:solidFill>
                <a:latin typeface="Centaur" panose="02030504050205020304" pitchFamily="18" charset="0"/>
                <a:ea typeface="Cambria" panose="02040503050406030204" pitchFamily="18" charset="0"/>
              </a:rPr>
              <a:t>P (Love |Positive) = 3/9 = 0.33,</a:t>
            </a:r>
          </a:p>
          <a:p>
            <a:r>
              <a:rPr lang="en-US" sz="1400" dirty="0">
                <a:solidFill>
                  <a:srgbClr val="595858"/>
                </a:solidFill>
                <a:latin typeface="Centaur" panose="02030504050205020304" pitchFamily="18" charset="0"/>
                <a:ea typeface="Cambria" panose="02040503050406030204" pitchFamily="18" charset="0"/>
              </a:rPr>
              <a:t>P(Love) = 5/14 = 0.36, </a:t>
            </a:r>
          </a:p>
          <a:p>
            <a:r>
              <a:rPr lang="en-US" sz="1400" dirty="0">
                <a:solidFill>
                  <a:srgbClr val="595858"/>
                </a:solidFill>
                <a:latin typeface="Centaur" panose="02030504050205020304" pitchFamily="18" charset="0"/>
                <a:ea typeface="Cambria" panose="02040503050406030204" pitchFamily="18" charset="0"/>
              </a:rPr>
              <a:t>P( Positive)= 9/14 = 0.64</a:t>
            </a:r>
          </a:p>
          <a:p>
            <a:r>
              <a:rPr lang="en-US" sz="1400" dirty="0">
                <a:solidFill>
                  <a:srgbClr val="595858"/>
                </a:solidFill>
                <a:latin typeface="Centaur" panose="02030504050205020304" pitchFamily="18" charset="0"/>
                <a:ea typeface="Cambria" panose="02040503050406030204" pitchFamily="18" charset="0"/>
              </a:rPr>
              <a:t>Now, P (Positive | Love) = 0.33 * 0.64 / 0.36 = 0.60, which has higher probability.</a:t>
            </a:r>
            <a:endParaRPr lang="en-US" sz="1400" b="0" dirty="0">
              <a:solidFill>
                <a:srgbClr val="595858"/>
              </a:solidFill>
              <a:effectLst/>
              <a:latin typeface="Centaur" panose="02030504050205020304" pitchFamily="18" charset="0"/>
              <a:ea typeface="Cambria" panose="02040503050406030204" pitchFamily="18" charset="0"/>
            </a:endParaRPr>
          </a:p>
        </p:txBody>
      </p:sp>
    </p:spTree>
    <p:extLst>
      <p:ext uri="{BB962C8B-B14F-4D97-AF65-F5344CB8AC3E}">
        <p14:creationId xmlns:p14="http://schemas.microsoft.com/office/powerpoint/2010/main" val="376123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950"/>
            <a:ext cx="7772400" cy="533400"/>
          </a:xfrm>
        </p:spPr>
        <p:txBody>
          <a:bodyPr>
            <a:noAutofit/>
          </a:bodyPr>
          <a:lstStyle/>
          <a:p>
            <a:pPr marL="0" indent="0" fontAlgn="base">
              <a:buNone/>
            </a:pPr>
            <a:r>
              <a:rPr lang="en-US" sz="1800" b="1" dirty="0">
                <a:latin typeface="Centaur" panose="02030504050205020304" pitchFamily="18" charset="0"/>
              </a:rPr>
              <a:t>Negation Handling : </a:t>
            </a:r>
            <a:r>
              <a:rPr lang="en-US" sz="1800" dirty="0">
                <a:latin typeface="Centaur" panose="02030504050205020304" pitchFamily="18" charset="0"/>
              </a:rPr>
              <a:t>Negation handling was one of the factors that contributed significantly to the accuracy of our classifier.</a:t>
            </a:r>
          </a:p>
          <a:p>
            <a:pPr marL="0" indent="0" fontAlgn="base">
              <a:buNone/>
            </a:pPr>
            <a:endParaRPr lang="en-US" sz="1800" dirty="0">
              <a:latin typeface="Centaur" panose="02030504050205020304" pitchFamily="18" charset="0"/>
            </a:endParaRPr>
          </a:p>
        </p:txBody>
      </p:sp>
      <p:sp>
        <p:nvSpPr>
          <p:cNvPr id="5" name="Content Placeholder 2"/>
          <p:cNvSpPr txBox="1">
            <a:spLocks/>
          </p:cNvSpPr>
          <p:nvPr/>
        </p:nvSpPr>
        <p:spPr>
          <a:xfrm>
            <a:off x="838200" y="1657350"/>
            <a:ext cx="7772400" cy="20574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base">
              <a:buNone/>
            </a:pPr>
            <a:endParaRPr lang="en-US" sz="2000" dirty="0">
              <a:latin typeface="Centaur" panose="02030504050205020304" pitchFamily="18" charset="0"/>
            </a:endParaRPr>
          </a:p>
        </p:txBody>
      </p:sp>
      <p:sp>
        <p:nvSpPr>
          <p:cNvPr id="12" name="Title 1"/>
          <p:cNvSpPr txBox="1">
            <a:spLocks/>
          </p:cNvSpPr>
          <p:nvPr/>
        </p:nvSpPr>
        <p:spPr>
          <a:xfrm>
            <a:off x="609600" y="28217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latin typeface="Berlin Sans FB" panose="020E0602020502020306" pitchFamily="34" charset="0"/>
              </a:rPr>
              <a:t>Sentiment Analysis: Additional Steps</a:t>
            </a:r>
          </a:p>
        </p:txBody>
      </p:sp>
      <p:sp>
        <p:nvSpPr>
          <p:cNvPr id="8" name="TextBox 7"/>
          <p:cNvSpPr txBox="1"/>
          <p:nvPr/>
        </p:nvSpPr>
        <p:spPr>
          <a:xfrm>
            <a:off x="822434" y="2190750"/>
            <a:ext cx="7772400" cy="923330"/>
          </a:xfrm>
          <a:prstGeom prst="rect">
            <a:avLst/>
          </a:prstGeom>
          <a:noFill/>
        </p:spPr>
        <p:txBody>
          <a:bodyPr wrap="square" rtlCol="0">
            <a:spAutoFit/>
          </a:bodyPr>
          <a:lstStyle/>
          <a:p>
            <a:r>
              <a:rPr lang="en-US" dirty="0">
                <a:latin typeface="Centaur" panose="02030504050205020304" pitchFamily="18" charset="0"/>
              </a:rPr>
              <a:t>Since we are using each word as feature, the word “good” in the phrase “not good” will be contributing to negative sentiment rather that positive sentiment as the presence of “not” will change the sentiment of the word.</a:t>
            </a:r>
          </a:p>
        </p:txBody>
      </p:sp>
    </p:spTree>
    <p:extLst>
      <p:ext uri="{BB962C8B-B14F-4D97-AF65-F5344CB8AC3E}">
        <p14:creationId xmlns:p14="http://schemas.microsoft.com/office/powerpoint/2010/main" val="2110205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9550"/>
            <a:ext cx="7467600" cy="742950"/>
          </a:xfrm>
        </p:spPr>
        <p:txBody>
          <a:bodyPr/>
          <a:lstStyle/>
          <a:p>
            <a:r>
              <a:rPr lang="en-US" dirty="0">
                <a:latin typeface="Berlin Sans FB" panose="020E0602020502020306" pitchFamily="34" charset="0"/>
              </a:rPr>
              <a:t>Training Phase</a:t>
            </a:r>
          </a:p>
        </p:txBody>
      </p:sp>
      <p:pic>
        <p:nvPicPr>
          <p:cNvPr id="5" name="Picture 4" descr="crossvalidation.pdf"/>
          <p:cNvPicPr>
            <a:picLocks noChangeAspect="1"/>
          </p:cNvPicPr>
          <p:nvPr/>
        </p:nvPicPr>
        <p:blipFill rotWithShape="1">
          <a:blip r:embed="rId2">
            <a:extLst>
              <a:ext uri="{28A0092B-C50C-407E-A947-70E740481C1C}">
                <a14:useLocalDpi xmlns:a14="http://schemas.microsoft.com/office/drawing/2010/main" val="0"/>
              </a:ext>
            </a:extLst>
          </a:blip>
          <a:srcRect t="5480"/>
          <a:stretch/>
        </p:blipFill>
        <p:spPr>
          <a:xfrm>
            <a:off x="2028825" y="819150"/>
            <a:ext cx="4171950" cy="3943350"/>
          </a:xfrm>
          <a:prstGeom prst="rect">
            <a:avLst/>
          </a:prstGeom>
        </p:spPr>
      </p:pic>
    </p:spTree>
    <p:extLst>
      <p:ext uri="{BB962C8B-B14F-4D97-AF65-F5344CB8AC3E}">
        <p14:creationId xmlns:p14="http://schemas.microsoft.com/office/powerpoint/2010/main" val="2218968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9550"/>
            <a:ext cx="7467600" cy="742950"/>
          </a:xfrm>
        </p:spPr>
        <p:txBody>
          <a:bodyPr/>
          <a:lstStyle/>
          <a:p>
            <a:r>
              <a:rPr lang="en-US" dirty="0">
                <a:latin typeface="Berlin Sans FB" panose="020E0602020502020306" pitchFamily="34" charset="0"/>
              </a:rPr>
              <a:t>Artifacts:</a:t>
            </a:r>
          </a:p>
        </p:txBody>
      </p:sp>
      <p:sp>
        <p:nvSpPr>
          <p:cNvPr id="3" name="TextBox 2"/>
          <p:cNvSpPr txBox="1"/>
          <p:nvPr/>
        </p:nvSpPr>
        <p:spPr>
          <a:xfrm>
            <a:off x="762000" y="1200150"/>
            <a:ext cx="7086600" cy="369332"/>
          </a:xfrm>
          <a:prstGeom prst="rect">
            <a:avLst/>
          </a:prstGeom>
          <a:noFill/>
        </p:spPr>
        <p:txBody>
          <a:bodyPr wrap="square" rtlCol="0">
            <a:noAutofit/>
          </a:bodyPr>
          <a:lstStyle/>
          <a:p>
            <a:r>
              <a:rPr lang="en-US" dirty="0"/>
              <a:t>-800 trained data</a:t>
            </a:r>
          </a:p>
        </p:txBody>
      </p:sp>
      <p:sp>
        <p:nvSpPr>
          <p:cNvPr id="6" name="TextBox 5"/>
          <p:cNvSpPr txBox="1"/>
          <p:nvPr/>
        </p:nvSpPr>
        <p:spPr>
          <a:xfrm>
            <a:off x="762000" y="2431018"/>
            <a:ext cx="7086600" cy="369332"/>
          </a:xfrm>
          <a:prstGeom prst="rect">
            <a:avLst/>
          </a:prstGeom>
          <a:noFill/>
        </p:spPr>
        <p:txBody>
          <a:bodyPr wrap="square" rtlCol="0">
            <a:noAutofit/>
          </a:bodyPr>
          <a:lstStyle/>
          <a:p>
            <a:r>
              <a:rPr lang="en-US" dirty="0"/>
              <a:t>-20 movies</a:t>
            </a:r>
          </a:p>
        </p:txBody>
      </p:sp>
      <p:sp>
        <p:nvSpPr>
          <p:cNvPr id="7" name="TextBox 6"/>
          <p:cNvSpPr txBox="1"/>
          <p:nvPr/>
        </p:nvSpPr>
        <p:spPr>
          <a:xfrm>
            <a:off x="762000" y="2735818"/>
            <a:ext cx="7086600" cy="369332"/>
          </a:xfrm>
          <a:prstGeom prst="rect">
            <a:avLst/>
          </a:prstGeom>
          <a:noFill/>
        </p:spPr>
        <p:txBody>
          <a:bodyPr wrap="square" rtlCol="0">
            <a:noAutofit/>
          </a:bodyPr>
          <a:lstStyle/>
          <a:p>
            <a:r>
              <a:rPr lang="en-US" dirty="0"/>
              <a:t>-206 reviews</a:t>
            </a:r>
          </a:p>
        </p:txBody>
      </p:sp>
      <p:sp>
        <p:nvSpPr>
          <p:cNvPr id="8" name="TextBox 7"/>
          <p:cNvSpPr txBox="1"/>
          <p:nvPr/>
        </p:nvSpPr>
        <p:spPr>
          <a:xfrm>
            <a:off x="762000" y="2126218"/>
            <a:ext cx="7086600" cy="369332"/>
          </a:xfrm>
          <a:prstGeom prst="rect">
            <a:avLst/>
          </a:prstGeom>
          <a:noFill/>
        </p:spPr>
        <p:txBody>
          <a:bodyPr wrap="square" rtlCol="0">
            <a:noAutofit/>
          </a:bodyPr>
          <a:lstStyle/>
          <a:p>
            <a:r>
              <a:rPr lang="en-US" dirty="0"/>
              <a:t>-10825 words</a:t>
            </a:r>
          </a:p>
        </p:txBody>
      </p:sp>
      <p:sp>
        <p:nvSpPr>
          <p:cNvPr id="10" name="TextBox 9"/>
          <p:cNvSpPr txBox="1"/>
          <p:nvPr/>
        </p:nvSpPr>
        <p:spPr>
          <a:xfrm>
            <a:off x="762000" y="1809750"/>
            <a:ext cx="7086600" cy="369332"/>
          </a:xfrm>
          <a:prstGeom prst="rect">
            <a:avLst/>
          </a:prstGeom>
          <a:noFill/>
        </p:spPr>
        <p:txBody>
          <a:bodyPr wrap="square" rtlCol="0">
            <a:noAutofit/>
          </a:bodyPr>
          <a:lstStyle/>
          <a:p>
            <a:r>
              <a:rPr lang="en-US" dirty="0"/>
              <a:t>-400 negative data</a:t>
            </a:r>
          </a:p>
        </p:txBody>
      </p:sp>
      <p:sp>
        <p:nvSpPr>
          <p:cNvPr id="11" name="TextBox 10"/>
          <p:cNvSpPr txBox="1"/>
          <p:nvPr/>
        </p:nvSpPr>
        <p:spPr>
          <a:xfrm>
            <a:off x="762000" y="1511152"/>
            <a:ext cx="7086600" cy="369332"/>
          </a:xfrm>
          <a:prstGeom prst="rect">
            <a:avLst/>
          </a:prstGeom>
          <a:noFill/>
        </p:spPr>
        <p:txBody>
          <a:bodyPr wrap="square" rtlCol="0">
            <a:spAutoFit/>
          </a:bodyPr>
          <a:lstStyle/>
          <a:p>
            <a:r>
              <a:rPr lang="en-US" dirty="0"/>
              <a:t>-400 positive data</a:t>
            </a:r>
          </a:p>
        </p:txBody>
      </p:sp>
      <p:sp>
        <p:nvSpPr>
          <p:cNvPr id="12" name="TextBox 11"/>
          <p:cNvSpPr txBox="1"/>
          <p:nvPr/>
        </p:nvSpPr>
        <p:spPr>
          <a:xfrm>
            <a:off x="762000" y="3028950"/>
            <a:ext cx="7086600" cy="369332"/>
          </a:xfrm>
          <a:prstGeom prst="rect">
            <a:avLst/>
          </a:prstGeom>
          <a:noFill/>
        </p:spPr>
        <p:txBody>
          <a:bodyPr wrap="square" rtlCol="0">
            <a:noAutofit/>
          </a:bodyPr>
          <a:lstStyle/>
          <a:p>
            <a:r>
              <a:rPr lang="en-US" dirty="0"/>
              <a:t>-No Toolkit</a:t>
            </a:r>
          </a:p>
        </p:txBody>
      </p:sp>
      <p:sp>
        <p:nvSpPr>
          <p:cNvPr id="13" name="TextBox 12"/>
          <p:cNvSpPr txBox="1"/>
          <p:nvPr/>
        </p:nvSpPr>
        <p:spPr>
          <a:xfrm>
            <a:off x="762000" y="3345418"/>
            <a:ext cx="7086600" cy="369332"/>
          </a:xfrm>
          <a:prstGeom prst="rect">
            <a:avLst/>
          </a:prstGeom>
          <a:noFill/>
        </p:spPr>
        <p:txBody>
          <a:bodyPr wrap="square" rtlCol="0">
            <a:noAutofit/>
          </a:bodyPr>
          <a:lstStyle/>
          <a:p>
            <a:r>
              <a:rPr lang="en-US" dirty="0"/>
              <a:t>-Naïve Bayes algorithm using Java</a:t>
            </a:r>
          </a:p>
          <a:p>
            <a:r>
              <a:rPr lang="en-US" dirty="0"/>
              <a:t>	</a:t>
            </a:r>
          </a:p>
        </p:txBody>
      </p:sp>
      <p:sp>
        <p:nvSpPr>
          <p:cNvPr id="15" name="TextBox 14"/>
          <p:cNvSpPr txBox="1"/>
          <p:nvPr/>
        </p:nvSpPr>
        <p:spPr>
          <a:xfrm>
            <a:off x="762000" y="3650218"/>
            <a:ext cx="7086600" cy="369332"/>
          </a:xfrm>
          <a:prstGeom prst="rect">
            <a:avLst/>
          </a:prstGeom>
          <a:noFill/>
        </p:spPr>
        <p:txBody>
          <a:bodyPr wrap="square" rtlCol="0">
            <a:noAutofit/>
          </a:bodyPr>
          <a:lstStyle/>
          <a:p>
            <a:r>
              <a:rPr lang="en-US" dirty="0"/>
              <a:t>-94 -96% Accuracy Rate</a:t>
            </a:r>
          </a:p>
        </p:txBody>
      </p:sp>
    </p:spTree>
    <p:extLst>
      <p:ext uri="{BB962C8B-B14F-4D97-AF65-F5344CB8AC3E}">
        <p14:creationId xmlns:p14="http://schemas.microsoft.com/office/powerpoint/2010/main" val="3248679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grpId="0" nodeType="clickEffect">
                                  <p:stCondLst>
                                    <p:cond delay="0"/>
                                  </p:stCondLst>
                                  <p:iterate type="lt">
                                    <p:tmPct val="10000"/>
                                  </p:iterate>
                                  <p:childTnLst>
                                    <p:animClr clrSpc="rgb" dir="cw">
                                      <p:cBhvr override="childStyle">
                                        <p:cTn id="6" dur="500" fill="hold"/>
                                        <p:tgtEl>
                                          <p:spTgt spid="3"/>
                                        </p:tgtEl>
                                        <p:attrNameLst>
                                          <p:attrName>style.color</p:attrName>
                                        </p:attrNameLst>
                                      </p:cBhvr>
                                      <p:to>
                                        <a:schemeClr val="accent2"/>
                                      </p:to>
                                    </p:animClr>
                                    <p:animClr clrSpc="rgb" dir="cw">
                                      <p:cBhvr>
                                        <p:cTn id="7" dur="500" fill="hold"/>
                                        <p:tgtEl>
                                          <p:spTgt spid="3"/>
                                        </p:tgtEl>
                                        <p:attrNameLst>
                                          <p:attrName>fillcolor</p:attrName>
                                        </p:attrNameLst>
                                      </p:cBhvr>
                                      <p:to>
                                        <a:schemeClr val="accent2"/>
                                      </p:to>
                                    </p:animClr>
                                    <p:set>
                                      <p:cBhvr>
                                        <p:cTn id="8" dur="500" fill="hold"/>
                                        <p:tgtEl>
                                          <p:spTgt spid="3"/>
                                        </p:tgtEl>
                                        <p:attrNameLst>
                                          <p:attrName>fill.type</p:attrName>
                                        </p:attrNameLst>
                                      </p:cBhvr>
                                      <p:to>
                                        <p:strVal val="solid"/>
                                      </p:to>
                                    </p:set>
                                    <p:anim to="1.5" calcmode="lin" valueType="num">
                                      <p:cBhvr override="childStyle">
                                        <p:cTn id="9" dur="500" fill="hold"/>
                                        <p:tgtEl>
                                          <p:spTgt spid="3"/>
                                        </p:tgtEl>
                                        <p:attrNameLst>
                                          <p:attrName>style.fontSize</p:attrName>
                                        </p:attrNameLst>
                                      </p:cBhvr>
                                    </p:anim>
                                  </p:childTnLst>
                                </p:cTn>
                              </p:par>
                            </p:childTnLst>
                          </p:cTn>
                        </p:par>
                      </p:childTnLst>
                    </p:cTn>
                  </p:par>
                  <p:par>
                    <p:cTn id="10" fill="hold">
                      <p:stCondLst>
                        <p:cond delay="indefinite"/>
                      </p:stCondLst>
                      <p:childTnLst>
                        <p:par>
                          <p:cTn id="11" fill="hold">
                            <p:stCondLst>
                              <p:cond delay="0"/>
                            </p:stCondLst>
                            <p:childTnLst>
                              <p:par>
                                <p:cTn id="12" presetID="28" presetClass="emph" presetSubtype="0" fill="hold" grpId="0" nodeType="clickEffect">
                                  <p:stCondLst>
                                    <p:cond delay="0"/>
                                  </p:stCondLst>
                                  <p:iterate type="lt">
                                    <p:tmPct val="10000"/>
                                  </p:iterate>
                                  <p:childTnLst>
                                    <p:animClr clrSpc="rgb" dir="cw">
                                      <p:cBhvr override="childStyle">
                                        <p:cTn id="13" dur="500" fill="hold"/>
                                        <p:tgtEl>
                                          <p:spTgt spid="11"/>
                                        </p:tgtEl>
                                        <p:attrNameLst>
                                          <p:attrName>style.color</p:attrName>
                                        </p:attrNameLst>
                                      </p:cBhvr>
                                      <p:to>
                                        <a:schemeClr val="accent2"/>
                                      </p:to>
                                    </p:animClr>
                                    <p:animClr clrSpc="rgb" dir="cw">
                                      <p:cBhvr>
                                        <p:cTn id="14" dur="500" fill="hold"/>
                                        <p:tgtEl>
                                          <p:spTgt spid="11"/>
                                        </p:tgtEl>
                                        <p:attrNameLst>
                                          <p:attrName>fillcolor</p:attrName>
                                        </p:attrNameLst>
                                      </p:cBhvr>
                                      <p:to>
                                        <a:schemeClr val="accent2"/>
                                      </p:to>
                                    </p:animClr>
                                    <p:set>
                                      <p:cBhvr>
                                        <p:cTn id="15" dur="500" fill="hold"/>
                                        <p:tgtEl>
                                          <p:spTgt spid="11"/>
                                        </p:tgtEl>
                                        <p:attrNameLst>
                                          <p:attrName>fill.type</p:attrName>
                                        </p:attrNameLst>
                                      </p:cBhvr>
                                      <p:to>
                                        <p:strVal val="solid"/>
                                      </p:to>
                                    </p:set>
                                    <p:anim to="1.5" calcmode="lin" valueType="num">
                                      <p:cBhvr override="childStyle">
                                        <p:cTn id="16" dur="500" fill="hold"/>
                                        <p:tgtEl>
                                          <p:spTgt spid="11"/>
                                        </p:tgtEl>
                                        <p:attrNameLst>
                                          <p:attrName>style.fontSize</p:attrName>
                                        </p:attrNameLst>
                                      </p:cBhvr>
                                    </p:anim>
                                  </p:childTnLst>
                                </p:cTn>
                              </p:par>
                            </p:childTnLst>
                          </p:cTn>
                        </p:par>
                      </p:childTnLst>
                    </p:cTn>
                  </p:par>
                  <p:par>
                    <p:cTn id="17" fill="hold">
                      <p:stCondLst>
                        <p:cond delay="indefinite"/>
                      </p:stCondLst>
                      <p:childTnLst>
                        <p:par>
                          <p:cTn id="18" fill="hold">
                            <p:stCondLst>
                              <p:cond delay="0"/>
                            </p:stCondLst>
                            <p:childTnLst>
                              <p:par>
                                <p:cTn id="19" presetID="28" presetClass="emph" presetSubtype="0" fill="hold" grpId="0" nodeType="clickEffect">
                                  <p:stCondLst>
                                    <p:cond delay="0"/>
                                  </p:stCondLst>
                                  <p:iterate type="lt">
                                    <p:tmPct val="10000"/>
                                  </p:iterate>
                                  <p:childTnLst>
                                    <p:animClr clrSpc="rgb" dir="cw">
                                      <p:cBhvr override="childStyle">
                                        <p:cTn id="20" dur="500" fill="hold"/>
                                        <p:tgtEl>
                                          <p:spTgt spid="10"/>
                                        </p:tgtEl>
                                        <p:attrNameLst>
                                          <p:attrName>style.color</p:attrName>
                                        </p:attrNameLst>
                                      </p:cBhvr>
                                      <p:to>
                                        <a:schemeClr val="accent2"/>
                                      </p:to>
                                    </p:animClr>
                                    <p:animClr clrSpc="rgb" dir="cw">
                                      <p:cBhvr>
                                        <p:cTn id="21" dur="500" fill="hold"/>
                                        <p:tgtEl>
                                          <p:spTgt spid="10"/>
                                        </p:tgtEl>
                                        <p:attrNameLst>
                                          <p:attrName>fillcolor</p:attrName>
                                        </p:attrNameLst>
                                      </p:cBhvr>
                                      <p:to>
                                        <a:schemeClr val="accent2"/>
                                      </p:to>
                                    </p:animClr>
                                    <p:set>
                                      <p:cBhvr>
                                        <p:cTn id="22" dur="500" fill="hold"/>
                                        <p:tgtEl>
                                          <p:spTgt spid="10"/>
                                        </p:tgtEl>
                                        <p:attrNameLst>
                                          <p:attrName>fill.type</p:attrName>
                                        </p:attrNameLst>
                                      </p:cBhvr>
                                      <p:to>
                                        <p:strVal val="solid"/>
                                      </p:to>
                                    </p:set>
                                    <p:anim to="1.5" calcmode="lin" valueType="num">
                                      <p:cBhvr override="childStyle">
                                        <p:cTn id="23" dur="500" fill="hold"/>
                                        <p:tgtEl>
                                          <p:spTgt spid="10"/>
                                        </p:tgtEl>
                                        <p:attrNameLst>
                                          <p:attrName>style.fontSize</p:attrName>
                                        </p:attrNameLst>
                                      </p:cBhvr>
                                    </p:anim>
                                  </p:childTnLst>
                                </p:cTn>
                              </p:par>
                            </p:childTnLst>
                          </p:cTn>
                        </p:par>
                      </p:childTnLst>
                    </p:cTn>
                  </p:par>
                  <p:par>
                    <p:cTn id="24" fill="hold">
                      <p:stCondLst>
                        <p:cond delay="indefinite"/>
                      </p:stCondLst>
                      <p:childTnLst>
                        <p:par>
                          <p:cTn id="25" fill="hold">
                            <p:stCondLst>
                              <p:cond delay="0"/>
                            </p:stCondLst>
                            <p:childTnLst>
                              <p:par>
                                <p:cTn id="26" presetID="28" presetClass="emph" presetSubtype="0" fill="hold" grpId="0" nodeType="clickEffect">
                                  <p:stCondLst>
                                    <p:cond delay="0"/>
                                  </p:stCondLst>
                                  <p:iterate type="lt">
                                    <p:tmPct val="10000"/>
                                  </p:iterate>
                                  <p:childTnLst>
                                    <p:animClr clrSpc="rgb" dir="cw">
                                      <p:cBhvr override="childStyle">
                                        <p:cTn id="27" dur="500" fill="hold"/>
                                        <p:tgtEl>
                                          <p:spTgt spid="8"/>
                                        </p:tgtEl>
                                        <p:attrNameLst>
                                          <p:attrName>style.color</p:attrName>
                                        </p:attrNameLst>
                                      </p:cBhvr>
                                      <p:to>
                                        <a:schemeClr val="accent2"/>
                                      </p:to>
                                    </p:animClr>
                                    <p:animClr clrSpc="rgb" dir="cw">
                                      <p:cBhvr>
                                        <p:cTn id="28" dur="500" fill="hold"/>
                                        <p:tgtEl>
                                          <p:spTgt spid="8"/>
                                        </p:tgtEl>
                                        <p:attrNameLst>
                                          <p:attrName>fillcolor</p:attrName>
                                        </p:attrNameLst>
                                      </p:cBhvr>
                                      <p:to>
                                        <a:schemeClr val="accent2"/>
                                      </p:to>
                                    </p:animClr>
                                    <p:set>
                                      <p:cBhvr>
                                        <p:cTn id="29" dur="500" fill="hold"/>
                                        <p:tgtEl>
                                          <p:spTgt spid="8"/>
                                        </p:tgtEl>
                                        <p:attrNameLst>
                                          <p:attrName>fill.type</p:attrName>
                                        </p:attrNameLst>
                                      </p:cBhvr>
                                      <p:to>
                                        <p:strVal val="solid"/>
                                      </p:to>
                                    </p:set>
                                    <p:anim to="1.5" calcmode="lin" valueType="num">
                                      <p:cBhvr override="childStyle">
                                        <p:cTn id="30" dur="500" fill="hold"/>
                                        <p:tgtEl>
                                          <p:spTgt spid="8"/>
                                        </p:tgtEl>
                                        <p:attrNameLst>
                                          <p:attrName>style.fontSize</p:attrName>
                                        </p:attrNameLst>
                                      </p:cBhvr>
                                    </p:anim>
                                  </p:childTnLst>
                                </p:cTn>
                              </p:par>
                            </p:childTnLst>
                          </p:cTn>
                        </p:par>
                      </p:childTnLst>
                    </p:cTn>
                  </p:par>
                  <p:par>
                    <p:cTn id="31" fill="hold">
                      <p:stCondLst>
                        <p:cond delay="indefinite"/>
                      </p:stCondLst>
                      <p:childTnLst>
                        <p:par>
                          <p:cTn id="32" fill="hold">
                            <p:stCondLst>
                              <p:cond delay="0"/>
                            </p:stCondLst>
                            <p:childTnLst>
                              <p:par>
                                <p:cTn id="33" presetID="28" presetClass="emph" presetSubtype="0" fill="hold" grpId="0" nodeType="clickEffect">
                                  <p:stCondLst>
                                    <p:cond delay="0"/>
                                  </p:stCondLst>
                                  <p:iterate type="lt">
                                    <p:tmPct val="10000"/>
                                  </p:iterate>
                                  <p:childTnLst>
                                    <p:animClr clrSpc="rgb" dir="cw">
                                      <p:cBhvr override="childStyle">
                                        <p:cTn id="34" dur="500" fill="hold"/>
                                        <p:tgtEl>
                                          <p:spTgt spid="6"/>
                                        </p:tgtEl>
                                        <p:attrNameLst>
                                          <p:attrName>style.color</p:attrName>
                                        </p:attrNameLst>
                                      </p:cBhvr>
                                      <p:to>
                                        <a:schemeClr val="accent2"/>
                                      </p:to>
                                    </p:animClr>
                                    <p:animClr clrSpc="rgb" dir="cw">
                                      <p:cBhvr>
                                        <p:cTn id="35" dur="500" fill="hold"/>
                                        <p:tgtEl>
                                          <p:spTgt spid="6"/>
                                        </p:tgtEl>
                                        <p:attrNameLst>
                                          <p:attrName>fillcolor</p:attrName>
                                        </p:attrNameLst>
                                      </p:cBhvr>
                                      <p:to>
                                        <a:schemeClr val="accent2"/>
                                      </p:to>
                                    </p:animClr>
                                    <p:set>
                                      <p:cBhvr>
                                        <p:cTn id="36" dur="500" fill="hold"/>
                                        <p:tgtEl>
                                          <p:spTgt spid="6"/>
                                        </p:tgtEl>
                                        <p:attrNameLst>
                                          <p:attrName>fill.type</p:attrName>
                                        </p:attrNameLst>
                                      </p:cBhvr>
                                      <p:to>
                                        <p:strVal val="solid"/>
                                      </p:to>
                                    </p:set>
                                    <p:anim to="1.5" calcmode="lin" valueType="num">
                                      <p:cBhvr override="childStyle">
                                        <p:cTn id="37" dur="500" fill="hold"/>
                                        <p:tgtEl>
                                          <p:spTgt spid="6"/>
                                        </p:tgtEl>
                                        <p:attrNameLst>
                                          <p:attrName>style.fontSize</p:attrName>
                                        </p:attrNameLst>
                                      </p:cBhvr>
                                    </p:anim>
                                  </p:childTnLst>
                                </p:cTn>
                              </p:par>
                            </p:childTnLst>
                          </p:cTn>
                        </p:par>
                      </p:childTnLst>
                    </p:cTn>
                  </p:par>
                  <p:par>
                    <p:cTn id="38" fill="hold">
                      <p:stCondLst>
                        <p:cond delay="indefinite"/>
                      </p:stCondLst>
                      <p:childTnLst>
                        <p:par>
                          <p:cTn id="39" fill="hold">
                            <p:stCondLst>
                              <p:cond delay="0"/>
                            </p:stCondLst>
                            <p:childTnLst>
                              <p:par>
                                <p:cTn id="40" presetID="28" presetClass="emph" presetSubtype="0" fill="hold" grpId="0" nodeType="clickEffect">
                                  <p:stCondLst>
                                    <p:cond delay="0"/>
                                  </p:stCondLst>
                                  <p:iterate type="lt">
                                    <p:tmPct val="10000"/>
                                  </p:iterate>
                                  <p:childTnLst>
                                    <p:animClr clrSpc="rgb" dir="cw">
                                      <p:cBhvr override="childStyle">
                                        <p:cTn id="41" dur="500" fill="hold"/>
                                        <p:tgtEl>
                                          <p:spTgt spid="7"/>
                                        </p:tgtEl>
                                        <p:attrNameLst>
                                          <p:attrName>style.color</p:attrName>
                                        </p:attrNameLst>
                                      </p:cBhvr>
                                      <p:to>
                                        <a:schemeClr val="accent2"/>
                                      </p:to>
                                    </p:animClr>
                                    <p:animClr clrSpc="rgb" dir="cw">
                                      <p:cBhvr>
                                        <p:cTn id="42" dur="500" fill="hold"/>
                                        <p:tgtEl>
                                          <p:spTgt spid="7"/>
                                        </p:tgtEl>
                                        <p:attrNameLst>
                                          <p:attrName>fillcolor</p:attrName>
                                        </p:attrNameLst>
                                      </p:cBhvr>
                                      <p:to>
                                        <a:schemeClr val="accent2"/>
                                      </p:to>
                                    </p:animClr>
                                    <p:set>
                                      <p:cBhvr>
                                        <p:cTn id="43" dur="500" fill="hold"/>
                                        <p:tgtEl>
                                          <p:spTgt spid="7"/>
                                        </p:tgtEl>
                                        <p:attrNameLst>
                                          <p:attrName>fill.type</p:attrName>
                                        </p:attrNameLst>
                                      </p:cBhvr>
                                      <p:to>
                                        <p:strVal val="solid"/>
                                      </p:to>
                                    </p:set>
                                    <p:anim to="1.5" calcmode="lin" valueType="num">
                                      <p:cBhvr override="childStyle">
                                        <p:cTn id="44" dur="500" fill="hold"/>
                                        <p:tgtEl>
                                          <p:spTgt spid="7"/>
                                        </p:tgtEl>
                                        <p:attrNameLst>
                                          <p:attrName>style.fontSize</p:attrName>
                                        </p:attrNameLst>
                                      </p:cBhvr>
                                    </p:anim>
                                  </p:childTnLst>
                                </p:cTn>
                              </p:par>
                            </p:childTnLst>
                          </p:cTn>
                        </p:par>
                      </p:childTnLst>
                    </p:cTn>
                  </p:par>
                  <p:par>
                    <p:cTn id="45" fill="hold">
                      <p:stCondLst>
                        <p:cond delay="indefinite"/>
                      </p:stCondLst>
                      <p:childTnLst>
                        <p:par>
                          <p:cTn id="46" fill="hold">
                            <p:stCondLst>
                              <p:cond delay="0"/>
                            </p:stCondLst>
                            <p:childTnLst>
                              <p:par>
                                <p:cTn id="47" presetID="28" presetClass="emph" presetSubtype="0" fill="hold" grpId="0" nodeType="clickEffect">
                                  <p:stCondLst>
                                    <p:cond delay="0"/>
                                  </p:stCondLst>
                                  <p:iterate type="lt">
                                    <p:tmPct val="10000"/>
                                  </p:iterate>
                                  <p:childTnLst>
                                    <p:animClr clrSpc="rgb" dir="cw">
                                      <p:cBhvr override="childStyle">
                                        <p:cTn id="48" dur="500" fill="hold"/>
                                        <p:tgtEl>
                                          <p:spTgt spid="12"/>
                                        </p:tgtEl>
                                        <p:attrNameLst>
                                          <p:attrName>style.color</p:attrName>
                                        </p:attrNameLst>
                                      </p:cBhvr>
                                      <p:to>
                                        <a:schemeClr val="accent2"/>
                                      </p:to>
                                    </p:animClr>
                                    <p:animClr clrSpc="rgb" dir="cw">
                                      <p:cBhvr>
                                        <p:cTn id="49" dur="500" fill="hold"/>
                                        <p:tgtEl>
                                          <p:spTgt spid="12"/>
                                        </p:tgtEl>
                                        <p:attrNameLst>
                                          <p:attrName>fillcolor</p:attrName>
                                        </p:attrNameLst>
                                      </p:cBhvr>
                                      <p:to>
                                        <a:schemeClr val="accent2"/>
                                      </p:to>
                                    </p:animClr>
                                    <p:set>
                                      <p:cBhvr>
                                        <p:cTn id="50" dur="500" fill="hold"/>
                                        <p:tgtEl>
                                          <p:spTgt spid="12"/>
                                        </p:tgtEl>
                                        <p:attrNameLst>
                                          <p:attrName>fill.type</p:attrName>
                                        </p:attrNameLst>
                                      </p:cBhvr>
                                      <p:to>
                                        <p:strVal val="solid"/>
                                      </p:to>
                                    </p:set>
                                    <p:anim to="1.5" calcmode="lin" valueType="num">
                                      <p:cBhvr override="childStyle">
                                        <p:cTn id="51" dur="500" fill="hold"/>
                                        <p:tgtEl>
                                          <p:spTgt spid="12"/>
                                        </p:tgtEl>
                                        <p:attrNameLst>
                                          <p:attrName>style.fontSize</p:attrName>
                                        </p:attrNameLst>
                                      </p:cBhvr>
                                    </p:anim>
                                  </p:childTnLst>
                                </p:cTn>
                              </p:par>
                            </p:childTnLst>
                          </p:cTn>
                        </p:par>
                      </p:childTnLst>
                    </p:cTn>
                  </p:par>
                  <p:par>
                    <p:cTn id="52" fill="hold">
                      <p:stCondLst>
                        <p:cond delay="indefinite"/>
                      </p:stCondLst>
                      <p:childTnLst>
                        <p:par>
                          <p:cTn id="53" fill="hold">
                            <p:stCondLst>
                              <p:cond delay="0"/>
                            </p:stCondLst>
                            <p:childTnLst>
                              <p:par>
                                <p:cTn id="54" presetID="28" presetClass="emph" presetSubtype="0" fill="hold" grpId="0" nodeType="clickEffect">
                                  <p:stCondLst>
                                    <p:cond delay="0"/>
                                  </p:stCondLst>
                                  <p:iterate type="lt">
                                    <p:tmPct val="10000"/>
                                  </p:iterate>
                                  <p:childTnLst>
                                    <p:animClr clrSpc="rgb" dir="cw">
                                      <p:cBhvr override="childStyle">
                                        <p:cTn id="55" dur="500" fill="hold"/>
                                        <p:tgtEl>
                                          <p:spTgt spid="13"/>
                                        </p:tgtEl>
                                        <p:attrNameLst>
                                          <p:attrName>style.color</p:attrName>
                                        </p:attrNameLst>
                                      </p:cBhvr>
                                      <p:to>
                                        <a:schemeClr val="accent2"/>
                                      </p:to>
                                    </p:animClr>
                                    <p:animClr clrSpc="rgb" dir="cw">
                                      <p:cBhvr>
                                        <p:cTn id="56" dur="500" fill="hold"/>
                                        <p:tgtEl>
                                          <p:spTgt spid="13"/>
                                        </p:tgtEl>
                                        <p:attrNameLst>
                                          <p:attrName>fillcolor</p:attrName>
                                        </p:attrNameLst>
                                      </p:cBhvr>
                                      <p:to>
                                        <a:schemeClr val="accent2"/>
                                      </p:to>
                                    </p:animClr>
                                    <p:set>
                                      <p:cBhvr>
                                        <p:cTn id="57" dur="500" fill="hold"/>
                                        <p:tgtEl>
                                          <p:spTgt spid="13"/>
                                        </p:tgtEl>
                                        <p:attrNameLst>
                                          <p:attrName>fill.type</p:attrName>
                                        </p:attrNameLst>
                                      </p:cBhvr>
                                      <p:to>
                                        <p:strVal val="solid"/>
                                      </p:to>
                                    </p:set>
                                    <p:anim to="1.5" calcmode="lin" valueType="num">
                                      <p:cBhvr override="childStyle">
                                        <p:cTn id="58" dur="500" fill="hold"/>
                                        <p:tgtEl>
                                          <p:spTgt spid="13"/>
                                        </p:tgtEl>
                                        <p:attrNameLst>
                                          <p:attrName>style.fontSize</p:attrName>
                                        </p:attrNameLst>
                                      </p:cBhvr>
                                    </p:anim>
                                  </p:childTnLst>
                                </p:cTn>
                              </p:par>
                            </p:childTnLst>
                          </p:cTn>
                        </p:par>
                      </p:childTnLst>
                    </p:cTn>
                  </p:par>
                  <p:par>
                    <p:cTn id="59" fill="hold">
                      <p:stCondLst>
                        <p:cond delay="indefinite"/>
                      </p:stCondLst>
                      <p:childTnLst>
                        <p:par>
                          <p:cTn id="60" fill="hold">
                            <p:stCondLst>
                              <p:cond delay="0"/>
                            </p:stCondLst>
                            <p:childTnLst>
                              <p:par>
                                <p:cTn id="61" presetID="28" presetClass="emph" presetSubtype="0" fill="hold" grpId="0" nodeType="clickEffect">
                                  <p:stCondLst>
                                    <p:cond delay="0"/>
                                  </p:stCondLst>
                                  <p:iterate type="lt">
                                    <p:tmPct val="10000"/>
                                  </p:iterate>
                                  <p:childTnLst>
                                    <p:animClr clrSpc="rgb" dir="cw">
                                      <p:cBhvr override="childStyle">
                                        <p:cTn id="62" dur="500" fill="hold"/>
                                        <p:tgtEl>
                                          <p:spTgt spid="15"/>
                                        </p:tgtEl>
                                        <p:attrNameLst>
                                          <p:attrName>style.color</p:attrName>
                                        </p:attrNameLst>
                                      </p:cBhvr>
                                      <p:to>
                                        <a:schemeClr val="accent2"/>
                                      </p:to>
                                    </p:animClr>
                                    <p:animClr clrSpc="rgb" dir="cw">
                                      <p:cBhvr>
                                        <p:cTn id="63" dur="500" fill="hold"/>
                                        <p:tgtEl>
                                          <p:spTgt spid="15"/>
                                        </p:tgtEl>
                                        <p:attrNameLst>
                                          <p:attrName>fillcolor</p:attrName>
                                        </p:attrNameLst>
                                      </p:cBhvr>
                                      <p:to>
                                        <a:schemeClr val="accent2"/>
                                      </p:to>
                                    </p:animClr>
                                    <p:set>
                                      <p:cBhvr>
                                        <p:cTn id="64" dur="500" fill="hold"/>
                                        <p:tgtEl>
                                          <p:spTgt spid="15"/>
                                        </p:tgtEl>
                                        <p:attrNameLst>
                                          <p:attrName>fill.type</p:attrName>
                                        </p:attrNameLst>
                                      </p:cBhvr>
                                      <p:to>
                                        <p:strVal val="solid"/>
                                      </p:to>
                                    </p:set>
                                    <p:anim to="1.5" calcmode="lin" valueType="num">
                                      <p:cBhvr override="childStyle">
                                        <p:cTn id="65" dur="500" fill="hold"/>
                                        <p:tgtEl>
                                          <p:spTgt spid="15"/>
                                        </p:tgtEl>
                                        <p:attrNameLst>
                                          <p:attrName>style.fontSize</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10" grpId="0"/>
      <p:bldP spid="11" grpId="0"/>
      <p:bldP spid="12" grpId="0"/>
      <p:bldP spid="13"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9300F8-EAE0-46E3-93E8-89E5A06236DE}"/>
              </a:ext>
            </a:extLst>
          </p:cNvPr>
          <p:cNvPicPr>
            <a:picLocks noChangeAspect="1"/>
          </p:cNvPicPr>
          <p:nvPr/>
        </p:nvPicPr>
        <p:blipFill>
          <a:blip r:embed="rId2"/>
          <a:stretch>
            <a:fillRect/>
          </a:stretch>
        </p:blipFill>
        <p:spPr>
          <a:xfrm>
            <a:off x="1143000" y="931729"/>
            <a:ext cx="6934200" cy="3471212"/>
          </a:xfrm>
          <a:prstGeom prst="rect">
            <a:avLst/>
          </a:prstGeom>
        </p:spPr>
      </p:pic>
      <p:sp>
        <p:nvSpPr>
          <p:cNvPr id="2" name="Title 1"/>
          <p:cNvSpPr>
            <a:spLocks noGrp="1"/>
          </p:cNvSpPr>
          <p:nvPr>
            <p:ph type="title"/>
          </p:nvPr>
        </p:nvSpPr>
        <p:spPr>
          <a:xfrm>
            <a:off x="381000" y="209550"/>
            <a:ext cx="7467600" cy="742950"/>
          </a:xfrm>
        </p:spPr>
        <p:txBody>
          <a:bodyPr/>
          <a:lstStyle/>
          <a:p>
            <a:r>
              <a:rPr lang="en-US" dirty="0">
                <a:latin typeface="Berlin Sans FB" panose="020E0602020502020306" pitchFamily="34" charset="0"/>
              </a:rPr>
              <a:t>Implementation: Website</a:t>
            </a:r>
          </a:p>
        </p:txBody>
      </p:sp>
      <p:pic>
        <p:nvPicPr>
          <p:cNvPr id="3" name="Picture 2">
            <a:extLst>
              <a:ext uri="{FF2B5EF4-FFF2-40B4-BE49-F238E27FC236}">
                <a16:creationId xmlns:a16="http://schemas.microsoft.com/office/drawing/2014/main" id="{475C5AE0-5730-4C46-B6BA-498A6F8C64D5}"/>
              </a:ext>
            </a:extLst>
          </p:cNvPr>
          <p:cNvPicPr>
            <a:picLocks noChangeAspect="1"/>
          </p:cNvPicPr>
          <p:nvPr/>
        </p:nvPicPr>
        <p:blipFill>
          <a:blip r:embed="rId3"/>
          <a:stretch>
            <a:fillRect/>
          </a:stretch>
        </p:blipFill>
        <p:spPr>
          <a:xfrm>
            <a:off x="1143000" y="919197"/>
            <a:ext cx="6934200" cy="3462972"/>
          </a:xfrm>
          <a:prstGeom prst="rect">
            <a:avLst/>
          </a:prstGeom>
        </p:spPr>
      </p:pic>
    </p:spTree>
    <p:extLst>
      <p:ext uri="{BB962C8B-B14F-4D97-AF65-F5344CB8AC3E}">
        <p14:creationId xmlns:p14="http://schemas.microsoft.com/office/powerpoint/2010/main" val="252439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C3ECF7-3D31-43AC-8434-8034DCA27F4E}"/>
              </a:ext>
            </a:extLst>
          </p:cNvPr>
          <p:cNvPicPr>
            <a:picLocks noChangeAspect="1"/>
          </p:cNvPicPr>
          <p:nvPr/>
        </p:nvPicPr>
        <p:blipFill>
          <a:blip r:embed="rId2"/>
          <a:stretch>
            <a:fillRect/>
          </a:stretch>
        </p:blipFill>
        <p:spPr>
          <a:xfrm>
            <a:off x="473115" y="905527"/>
            <a:ext cx="7848600" cy="3921968"/>
          </a:xfrm>
          <a:prstGeom prst="rect">
            <a:avLst/>
          </a:prstGeom>
        </p:spPr>
      </p:pic>
      <p:pic>
        <p:nvPicPr>
          <p:cNvPr id="8" name="Picture 7">
            <a:extLst>
              <a:ext uri="{FF2B5EF4-FFF2-40B4-BE49-F238E27FC236}">
                <a16:creationId xmlns:a16="http://schemas.microsoft.com/office/drawing/2014/main" id="{4C685703-35B1-4B81-AAB3-D376C2A1E39F}"/>
              </a:ext>
            </a:extLst>
          </p:cNvPr>
          <p:cNvPicPr>
            <a:picLocks noChangeAspect="1"/>
          </p:cNvPicPr>
          <p:nvPr/>
        </p:nvPicPr>
        <p:blipFill>
          <a:blip r:embed="rId3"/>
          <a:stretch>
            <a:fillRect/>
          </a:stretch>
        </p:blipFill>
        <p:spPr>
          <a:xfrm>
            <a:off x="456652" y="895351"/>
            <a:ext cx="7820726" cy="3921967"/>
          </a:xfrm>
          <a:prstGeom prst="rect">
            <a:avLst/>
          </a:prstGeom>
        </p:spPr>
      </p:pic>
      <p:sp>
        <p:nvSpPr>
          <p:cNvPr id="2" name="Title 1"/>
          <p:cNvSpPr>
            <a:spLocks noGrp="1"/>
          </p:cNvSpPr>
          <p:nvPr>
            <p:ph type="title"/>
          </p:nvPr>
        </p:nvSpPr>
        <p:spPr>
          <a:xfrm>
            <a:off x="381000" y="209550"/>
            <a:ext cx="7467600" cy="742950"/>
          </a:xfrm>
        </p:spPr>
        <p:txBody>
          <a:bodyPr/>
          <a:lstStyle/>
          <a:p>
            <a:r>
              <a:rPr lang="en-US" dirty="0">
                <a:latin typeface="Berlin Sans FB" panose="020E0602020502020306" pitchFamily="34" charset="0"/>
              </a:rPr>
              <a:t>Implementation: Website</a:t>
            </a:r>
          </a:p>
        </p:txBody>
      </p:sp>
    </p:spTree>
    <p:extLst>
      <p:ext uri="{BB962C8B-B14F-4D97-AF65-F5344CB8AC3E}">
        <p14:creationId xmlns:p14="http://schemas.microsoft.com/office/powerpoint/2010/main" val="267317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9550"/>
            <a:ext cx="7467600" cy="742950"/>
          </a:xfrm>
        </p:spPr>
        <p:txBody>
          <a:bodyPr/>
          <a:lstStyle/>
          <a:p>
            <a:r>
              <a:rPr lang="en-US" dirty="0">
                <a:latin typeface="Berlin Sans FB" panose="020E0602020502020306" pitchFamily="34" charset="0"/>
              </a:rPr>
              <a:t>Future Scope:</a:t>
            </a:r>
          </a:p>
        </p:txBody>
      </p:sp>
      <p:sp>
        <p:nvSpPr>
          <p:cNvPr id="8" name="TextBox 7"/>
          <p:cNvSpPr txBox="1"/>
          <p:nvPr/>
        </p:nvSpPr>
        <p:spPr>
          <a:xfrm>
            <a:off x="457200" y="1352550"/>
            <a:ext cx="8305800"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entaur" panose="02030504050205020304" pitchFamily="18" charset="0"/>
              </a:rPr>
              <a:t>Implement Interface to Collect Training Data.</a:t>
            </a:r>
          </a:p>
          <a:p>
            <a:pPr marL="285750" indent="-285750">
              <a:buFont typeface="Arial" panose="020B0604020202020204" pitchFamily="34" charset="0"/>
              <a:buChar char="•"/>
            </a:pPr>
            <a:r>
              <a:rPr lang="en-US" dirty="0">
                <a:latin typeface="Centaur" panose="02030504050205020304" pitchFamily="18" charset="0"/>
              </a:rPr>
              <a:t>Give Automatic Recommendation to user based upon personalized choice.</a:t>
            </a:r>
          </a:p>
          <a:p>
            <a:pPr marL="285750" indent="-285750">
              <a:buFont typeface="Arial" panose="020B0604020202020204" pitchFamily="34" charset="0"/>
              <a:buChar char="•"/>
            </a:pPr>
            <a:r>
              <a:rPr lang="en-US" dirty="0">
                <a:latin typeface="Centaur" panose="02030504050205020304" pitchFamily="18" charset="0"/>
              </a:rPr>
              <a:t>Collect the live data from twitter using Twitter APIs for making the application robust.</a:t>
            </a:r>
          </a:p>
          <a:p>
            <a:pPr marL="285750" indent="-285750">
              <a:buFont typeface="Arial" panose="020B0604020202020204" pitchFamily="34" charset="0"/>
              <a:buChar char="•"/>
            </a:pPr>
            <a:r>
              <a:rPr lang="en-US" dirty="0">
                <a:latin typeface="Centaur" panose="02030504050205020304" pitchFamily="18" charset="0"/>
              </a:rPr>
              <a:t>Improve the Processing Speed</a:t>
            </a:r>
          </a:p>
          <a:p>
            <a:pPr marL="285750" indent="-285750">
              <a:buFont typeface="Arial" panose="020B0604020202020204" pitchFamily="34" charset="0"/>
              <a:buChar char="•"/>
            </a:pPr>
            <a:r>
              <a:rPr lang="en-US" dirty="0">
                <a:latin typeface="Centaur" panose="02030504050205020304" pitchFamily="18" charset="0"/>
              </a:rPr>
              <a:t>Improve accuracy rate</a:t>
            </a:r>
          </a:p>
          <a:p>
            <a:pPr marL="285750" indent="-285750">
              <a:buFont typeface="Arial" panose="020B0604020202020204" pitchFamily="34" charset="0"/>
              <a:buChar char="•"/>
            </a:pPr>
            <a:endParaRPr lang="en-US" dirty="0">
              <a:latin typeface="Centaur" panose="02030504050205020304" pitchFamily="18" charset="0"/>
            </a:endParaRPr>
          </a:p>
          <a:p>
            <a:pPr marL="285750" indent="-285750">
              <a:buFont typeface="Arial" panose="020B0604020202020204" pitchFamily="34" charset="0"/>
              <a:buChar char="•"/>
            </a:pPr>
            <a:endParaRPr lang="en-US" dirty="0">
              <a:latin typeface="Centaur" panose="02030504050205020304" pitchFamily="18" charset="0"/>
              <a:hlinkClick r:id="rId2"/>
            </a:endParaRPr>
          </a:p>
          <a:p>
            <a:r>
              <a:rPr lang="en-US" dirty="0">
                <a:latin typeface="Centaur" panose="02030504050205020304" pitchFamily="18" charset="0"/>
              </a:rPr>
              <a:t> </a:t>
            </a:r>
          </a:p>
        </p:txBody>
      </p:sp>
    </p:spTree>
    <p:extLst>
      <p:ext uri="{BB962C8B-B14F-4D97-AF65-F5344CB8AC3E}">
        <p14:creationId xmlns:p14="http://schemas.microsoft.com/office/powerpoint/2010/main" val="2127863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9550"/>
            <a:ext cx="7467600" cy="742950"/>
          </a:xfrm>
        </p:spPr>
        <p:txBody>
          <a:bodyPr/>
          <a:lstStyle/>
          <a:p>
            <a:r>
              <a:rPr lang="en-US" dirty="0">
                <a:latin typeface="Berlin Sans FB" panose="020E0602020502020306" pitchFamily="34" charset="0"/>
              </a:rPr>
              <a:t>Credits:</a:t>
            </a:r>
          </a:p>
        </p:txBody>
      </p:sp>
      <p:sp>
        <p:nvSpPr>
          <p:cNvPr id="8" name="TextBox 7"/>
          <p:cNvSpPr txBox="1"/>
          <p:nvPr/>
        </p:nvSpPr>
        <p:spPr>
          <a:xfrm>
            <a:off x="457200" y="1352551"/>
            <a:ext cx="81534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entaur" panose="02030504050205020304" pitchFamily="18" charset="0"/>
              </a:rPr>
              <a:t>Dr. Alexander </a:t>
            </a:r>
            <a:r>
              <a:rPr lang="en-US" dirty="0" err="1">
                <a:latin typeface="Centaur" panose="02030504050205020304" pitchFamily="18" charset="0"/>
              </a:rPr>
              <a:t>Kotov</a:t>
            </a:r>
            <a:endParaRPr lang="en-US" dirty="0">
              <a:latin typeface="Centaur" panose="02030504050205020304" pitchFamily="18" charset="0"/>
            </a:endParaRPr>
          </a:p>
          <a:p>
            <a:pPr marL="285750" indent="-285750">
              <a:buFont typeface="Arial" panose="020B0604020202020204" pitchFamily="34" charset="0"/>
              <a:buChar char="•"/>
            </a:pPr>
            <a:endParaRPr lang="en-US" dirty="0">
              <a:latin typeface="Centaur" panose="02030504050205020304" pitchFamily="18" charset="0"/>
            </a:endParaRPr>
          </a:p>
          <a:p>
            <a:r>
              <a:rPr lang="en-US" dirty="0">
                <a:latin typeface="Centaur" panose="02030504050205020304" pitchFamily="18" charset="0"/>
              </a:rPr>
              <a:t>Published Paper: </a:t>
            </a:r>
            <a:r>
              <a:rPr lang="en-US" dirty="0">
                <a:latin typeface="Centaur" panose="02030504050205020304" pitchFamily="18" charset="0"/>
                <a:hlinkClick r:id="rId2"/>
              </a:rPr>
              <a:t>https://arxiv.org/ftp/arxiv/papers/1305/1305.6143.pdf</a:t>
            </a:r>
            <a:endParaRPr lang="en-US" dirty="0">
              <a:latin typeface="Centaur" panose="02030504050205020304" pitchFamily="18" charset="0"/>
            </a:endParaRPr>
          </a:p>
          <a:p>
            <a:r>
              <a:rPr lang="en-US" dirty="0">
                <a:latin typeface="Centaur" panose="02030504050205020304" pitchFamily="18" charset="0"/>
              </a:rPr>
              <a:t>Public resource:</a:t>
            </a:r>
          </a:p>
          <a:p>
            <a:pPr marL="285750" indent="-285750">
              <a:buFont typeface="Arial" panose="020B0604020202020204" pitchFamily="34" charset="0"/>
              <a:buChar char="•"/>
            </a:pPr>
            <a:r>
              <a:rPr lang="en-US" dirty="0">
                <a:latin typeface="Centaur" panose="02030504050205020304" pitchFamily="18" charset="0"/>
                <a:hlinkClick r:id="rId3"/>
              </a:rPr>
              <a:t>www.public.asu.edu/~huanliu/dmml_presentation/2008/Sentiment+Analysis.ppt</a:t>
            </a:r>
          </a:p>
          <a:p>
            <a:pPr marL="285750" indent="-285750">
              <a:buFont typeface="Arial" panose="020B0604020202020204" pitchFamily="34" charset="0"/>
              <a:buChar char="•"/>
            </a:pPr>
            <a:r>
              <a:rPr lang="en-US" dirty="0">
                <a:latin typeface="Centaur" panose="02030504050205020304" pitchFamily="18" charset="0"/>
                <a:hlinkClick r:id="rId3"/>
              </a:rPr>
              <a:t>analyticsvidhya.com</a:t>
            </a:r>
          </a:p>
          <a:p>
            <a:pPr marL="285750" indent="-285750">
              <a:buFont typeface="Arial" panose="020B0604020202020204" pitchFamily="34" charset="0"/>
              <a:buChar char="•"/>
            </a:pPr>
            <a:r>
              <a:rPr lang="en-US" dirty="0">
                <a:latin typeface="Centaur" panose="02030504050205020304" pitchFamily="18" charset="0"/>
                <a:hlinkClick r:id="rId3"/>
              </a:rPr>
              <a:t>dataquest.io</a:t>
            </a:r>
          </a:p>
          <a:p>
            <a:pPr marL="285750" indent="-285750">
              <a:buFont typeface="Arial" panose="020B0604020202020204" pitchFamily="34" charset="0"/>
              <a:buChar char="•"/>
            </a:pPr>
            <a:r>
              <a:rPr lang="en-US" dirty="0">
                <a:latin typeface="Centaur" panose="02030504050205020304" pitchFamily="18" charset="0"/>
                <a:hlinkClick r:id="rId4"/>
              </a:rPr>
              <a:t>IMDb</a:t>
            </a:r>
            <a:endParaRPr lang="en-US" dirty="0">
              <a:latin typeface="Centaur" panose="02030504050205020304" pitchFamily="18" charset="0"/>
              <a:hlinkClick r:id="rId5"/>
            </a:endParaRPr>
          </a:p>
          <a:p>
            <a:pPr marL="285750" indent="-285750">
              <a:buFont typeface="Arial" panose="020B0604020202020204" pitchFamily="34" charset="0"/>
              <a:buChar char="•"/>
            </a:pPr>
            <a:r>
              <a:rPr lang="en-US" dirty="0">
                <a:latin typeface="Centaur" panose="02030504050205020304" pitchFamily="18" charset="0"/>
                <a:hlinkClick r:id="rId5"/>
              </a:rPr>
              <a:t>Twitter</a:t>
            </a:r>
          </a:p>
          <a:p>
            <a:pPr marL="285750" indent="-285750">
              <a:buFont typeface="Arial" panose="020B0604020202020204" pitchFamily="34" charset="0"/>
              <a:buChar char="•"/>
            </a:pPr>
            <a:r>
              <a:rPr lang="en-US" dirty="0">
                <a:latin typeface="Centaur" panose="02030504050205020304" pitchFamily="18" charset="0"/>
                <a:hlinkClick r:id="rId5"/>
              </a:rPr>
              <a:t>Wikipedia</a:t>
            </a:r>
            <a:endParaRPr lang="en-US" dirty="0">
              <a:latin typeface="Centaur" panose="02030504050205020304" pitchFamily="18" charset="0"/>
              <a:hlinkClick r:id="rId3"/>
            </a:endParaRPr>
          </a:p>
          <a:p>
            <a:pPr marL="285750" indent="-285750">
              <a:buFont typeface="Arial" panose="020B0604020202020204" pitchFamily="34" charset="0"/>
              <a:buChar char="•"/>
            </a:pPr>
            <a:endParaRPr lang="en-US" dirty="0">
              <a:latin typeface="Centaur" panose="02030504050205020304" pitchFamily="18" charset="0"/>
              <a:hlinkClick r:id="rId3"/>
            </a:endParaRPr>
          </a:p>
          <a:p>
            <a:pPr marL="285750" indent="-285750">
              <a:buFont typeface="Arial" panose="020B0604020202020204" pitchFamily="34" charset="0"/>
              <a:buChar char="•"/>
            </a:pPr>
            <a:endParaRPr lang="en-US" dirty="0">
              <a:latin typeface="Centaur" panose="02030504050205020304" pitchFamily="18" charset="0"/>
              <a:hlinkClick r:id="rId6"/>
            </a:endParaRPr>
          </a:p>
          <a:p>
            <a:r>
              <a:rPr lang="en-US" dirty="0">
                <a:latin typeface="Centaur" panose="02030504050205020304" pitchFamily="18" charset="0"/>
              </a:rPr>
              <a:t> </a:t>
            </a:r>
          </a:p>
        </p:txBody>
      </p:sp>
    </p:spTree>
    <p:extLst>
      <p:ext uri="{BB962C8B-B14F-4D97-AF65-F5344CB8AC3E}">
        <p14:creationId xmlns:p14="http://schemas.microsoft.com/office/powerpoint/2010/main" val="1043321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66825"/>
            <a:ext cx="4838632" cy="2724150"/>
          </a:xfrm>
          <a:prstGeom prst="rect">
            <a:avLst/>
          </a:prstGeom>
        </p:spPr>
      </p:pic>
      <p:sp>
        <p:nvSpPr>
          <p:cNvPr id="2" name="Title 1"/>
          <p:cNvSpPr>
            <a:spLocks noGrp="1"/>
          </p:cNvSpPr>
          <p:nvPr>
            <p:ph type="title"/>
          </p:nvPr>
        </p:nvSpPr>
        <p:spPr>
          <a:xfrm>
            <a:off x="762000" y="2952750"/>
            <a:ext cx="7467600" cy="742950"/>
          </a:xfrm>
        </p:spPr>
        <p:txBody>
          <a:bodyPr/>
          <a:lstStyle/>
          <a:p>
            <a:r>
              <a:rPr lang="en-US" dirty="0">
                <a:solidFill>
                  <a:schemeClr val="accent2">
                    <a:lumMod val="20000"/>
                    <a:lumOff val="80000"/>
                  </a:schemeClr>
                </a:solidFill>
                <a:latin typeface="Berlin Sans FB" panose="020E0602020502020306" pitchFamily="34" charset="0"/>
              </a:rPr>
              <a:t>Thank You	</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3704"/>
          <a:stretch/>
        </p:blipFill>
        <p:spPr>
          <a:xfrm>
            <a:off x="5715000" y="95250"/>
            <a:ext cx="3214688" cy="4953000"/>
          </a:xfrm>
          <a:prstGeom prst="rect">
            <a:avLst/>
          </a:prstGeom>
        </p:spPr>
      </p:pic>
    </p:spTree>
    <p:extLst>
      <p:ext uri="{BB962C8B-B14F-4D97-AF65-F5344CB8AC3E}">
        <p14:creationId xmlns:p14="http://schemas.microsoft.com/office/powerpoint/2010/main" val="547175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rlin Sans FB" panose="020E0602020502020306" pitchFamily="34" charset="0"/>
              </a:rPr>
              <a:t>Why sentiment analysis?</a:t>
            </a:r>
          </a:p>
        </p:txBody>
      </p:sp>
      <p:sp>
        <p:nvSpPr>
          <p:cNvPr id="3" name="Content Placeholder 2"/>
          <p:cNvSpPr>
            <a:spLocks noGrp="1"/>
          </p:cNvSpPr>
          <p:nvPr>
            <p:ph idx="1"/>
          </p:nvPr>
        </p:nvSpPr>
        <p:spPr>
          <a:xfrm>
            <a:off x="228600" y="1352550"/>
            <a:ext cx="8915400" cy="3333750"/>
          </a:xfrm>
        </p:spPr>
        <p:txBody>
          <a:bodyPr/>
          <a:lstStyle/>
          <a:p>
            <a:r>
              <a:rPr lang="en-US" sz="2700" i="1" dirty="0">
                <a:latin typeface="Centaur" panose="02030504050205020304" pitchFamily="18" charset="0"/>
                <a:cs typeface="ＭＳ Ｐゴシック" pitchFamily="-65" charset="-128"/>
              </a:rPr>
              <a:t>Movie</a:t>
            </a:r>
            <a:r>
              <a:rPr lang="en-US" sz="2700" dirty="0">
                <a:latin typeface="Centaur" panose="02030504050205020304" pitchFamily="18" charset="0"/>
                <a:cs typeface="ＭＳ Ｐゴシック" pitchFamily="-65" charset="-128"/>
              </a:rPr>
              <a:t>:  is this review positive or negative?</a:t>
            </a:r>
          </a:p>
          <a:p>
            <a:r>
              <a:rPr lang="en-US" sz="2700" i="1" dirty="0">
                <a:latin typeface="Centaur" panose="02030504050205020304" pitchFamily="18" charset="0"/>
                <a:cs typeface="ＭＳ Ｐゴシック" pitchFamily="-65" charset="-128"/>
              </a:rPr>
              <a:t>Products</a:t>
            </a:r>
            <a:r>
              <a:rPr lang="en-US" sz="2700" dirty="0">
                <a:latin typeface="Centaur" panose="02030504050205020304" pitchFamily="18" charset="0"/>
                <a:cs typeface="ＭＳ Ｐゴシック" pitchFamily="-65" charset="-128"/>
              </a:rPr>
              <a:t>: what do people think about the new iPhone?</a:t>
            </a:r>
          </a:p>
          <a:p>
            <a:r>
              <a:rPr lang="en-US" sz="2700" i="1" dirty="0">
                <a:latin typeface="Centaur" panose="02030504050205020304" pitchFamily="18" charset="0"/>
                <a:cs typeface="ＭＳ Ｐゴシック" pitchFamily="-65" charset="-128"/>
              </a:rPr>
              <a:t>Public sentiment</a:t>
            </a:r>
            <a:r>
              <a:rPr lang="en-US" sz="2700" dirty="0">
                <a:latin typeface="Centaur" panose="02030504050205020304" pitchFamily="18" charset="0"/>
                <a:cs typeface="ＭＳ Ｐゴシック" pitchFamily="-65" charset="-128"/>
              </a:rPr>
              <a:t>: how is consumer confidence? Is despair increasing?</a:t>
            </a:r>
          </a:p>
          <a:p>
            <a:r>
              <a:rPr lang="en-US" sz="2700" i="1" dirty="0">
                <a:latin typeface="Centaur" panose="02030504050205020304" pitchFamily="18" charset="0"/>
                <a:cs typeface="ＭＳ Ｐゴシック" pitchFamily="-65" charset="-128"/>
              </a:rPr>
              <a:t>Politics</a:t>
            </a:r>
            <a:r>
              <a:rPr lang="en-US" sz="2700" dirty="0">
                <a:latin typeface="Centaur" panose="02030504050205020304" pitchFamily="18" charset="0"/>
                <a:cs typeface="ＭＳ Ｐゴシック" pitchFamily="-65" charset="-128"/>
              </a:rPr>
              <a:t>: what do people think about this candidate or issue?</a:t>
            </a:r>
          </a:p>
          <a:p>
            <a:r>
              <a:rPr lang="en-US" sz="2700" i="1" dirty="0">
                <a:latin typeface="Centaur" panose="02030504050205020304" pitchFamily="18" charset="0"/>
                <a:cs typeface="ＭＳ Ｐゴシック" pitchFamily="-65" charset="-128"/>
              </a:rPr>
              <a:t>Prediction</a:t>
            </a:r>
            <a:r>
              <a:rPr lang="en-US" sz="2700" dirty="0">
                <a:latin typeface="Centaur" panose="02030504050205020304" pitchFamily="18" charset="0"/>
                <a:cs typeface="ＭＳ Ｐゴシック" pitchFamily="-65" charset="-128"/>
              </a:rPr>
              <a:t>: predict election outcomes or market trends from sentiment</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a:t>
            </a:fld>
            <a:endParaRPr lang="en-US"/>
          </a:p>
        </p:txBody>
      </p:sp>
    </p:spTree>
    <p:extLst>
      <p:ext uri="{BB962C8B-B14F-4D97-AF65-F5344CB8AC3E}">
        <p14:creationId xmlns:p14="http://schemas.microsoft.com/office/powerpoint/2010/main" val="2146782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rlin Sans FB" panose="020E0602020502020306" pitchFamily="34" charset="0"/>
              </a:rPr>
              <a:t>Positive or negative movie review?</a:t>
            </a:r>
          </a:p>
        </p:txBody>
      </p:sp>
      <p:sp>
        <p:nvSpPr>
          <p:cNvPr id="3" name="Content Placeholder 2"/>
          <p:cNvSpPr>
            <a:spLocks noGrp="1"/>
          </p:cNvSpPr>
          <p:nvPr>
            <p:ph idx="1"/>
          </p:nvPr>
        </p:nvSpPr>
        <p:spPr>
          <a:xfrm>
            <a:off x="762000" y="1352550"/>
            <a:ext cx="7924800" cy="3333750"/>
          </a:xfrm>
        </p:spPr>
        <p:txBody>
          <a:bodyPr/>
          <a:lstStyle/>
          <a:p>
            <a:pPr marL="0" indent="0">
              <a:buNone/>
            </a:pPr>
            <a:r>
              <a:rPr lang="en-US" dirty="0">
                <a:latin typeface="Centaur" panose="02030504050205020304" pitchFamily="18" charset="0"/>
              </a:rPr>
              <a:t>unbelievably disappointing </a:t>
            </a:r>
          </a:p>
          <a:p>
            <a:pPr marL="0" indent="0">
              <a:buNone/>
            </a:pPr>
            <a:endParaRPr lang="en-US" dirty="0">
              <a:latin typeface="Centaur" panose="02030504050205020304" pitchFamily="18" charset="0"/>
            </a:endParaRPr>
          </a:p>
          <a:p>
            <a:pPr marL="0" indent="0">
              <a:buNone/>
            </a:pPr>
            <a:r>
              <a:rPr lang="en-US" dirty="0">
                <a:latin typeface="Centaur" panose="02030504050205020304" pitchFamily="18" charset="0"/>
              </a:rPr>
              <a:t>Super awesome satire, and some great plot twists. Liked it!</a:t>
            </a:r>
          </a:p>
          <a:p>
            <a:pPr marL="0" indent="0">
              <a:buNone/>
            </a:pPr>
            <a:endParaRPr lang="en-US" dirty="0">
              <a:latin typeface="Centaur" panose="02030504050205020304" pitchFamily="18" charset="0"/>
            </a:endParaRPr>
          </a:p>
          <a:p>
            <a:pPr marL="0" indent="0">
              <a:buNone/>
            </a:pPr>
            <a:r>
              <a:rPr lang="en-US" dirty="0">
                <a:latin typeface="Centaur" panose="02030504050205020304" pitchFamily="18" charset="0"/>
              </a:rPr>
              <a:t> Let me be clear Infinity War is not flawless, it has its faults but thankfully they are overshadowed by two hours of awesomeness.</a:t>
            </a:r>
          </a:p>
          <a:p>
            <a:pPr marL="0" indent="0">
              <a:buNone/>
            </a:pPr>
            <a:endParaRPr lang="en-US" dirty="0">
              <a:latin typeface="Centaur" panose="02030504050205020304" pitchFamily="18" charset="0"/>
            </a:endParaRPr>
          </a:p>
          <a:p>
            <a:pPr marL="0" indent="0">
              <a:buNone/>
            </a:pPr>
            <a:r>
              <a:rPr lang="en-US" dirty="0">
                <a:latin typeface="Centaur" panose="02030504050205020304" pitchFamily="18" charset="0"/>
              </a:rPr>
              <a:t> Finally watched #Moana and thought it was good BUT not as good as everyone was hyping it up to be. She a cute </a:t>
            </a:r>
            <a:r>
              <a:rPr lang="en-US" dirty="0" err="1">
                <a:latin typeface="Centaur" panose="02030504050205020304" pitchFamily="18" charset="0"/>
              </a:rPr>
              <a:t>bby</a:t>
            </a:r>
            <a:r>
              <a:rPr lang="en-US" dirty="0">
                <a:latin typeface="Centaur" panose="02030504050205020304" pitchFamily="18" charset="0"/>
              </a:rPr>
              <a:t> though	</a:t>
            </a:r>
          </a:p>
          <a:p>
            <a:endParaRPr lang="en-US" dirty="0">
              <a:latin typeface="Centaur" panose="02030504050205020304" pitchFamily="18" charset="0"/>
            </a:endParaRPr>
          </a:p>
          <a:p>
            <a:endParaRPr lang="en-US" dirty="0">
              <a:latin typeface="Centaur" panose="02030504050205020304" pitchFamily="18" charset="0"/>
            </a:endParaRPr>
          </a:p>
          <a:p>
            <a:endParaRPr lang="en-US" dirty="0">
              <a:latin typeface="Centaur" panose="02030504050205020304" pitchFamily="18" charset="0"/>
            </a:endParaRPr>
          </a:p>
          <a:p>
            <a:endParaRPr lang="en-US" dirty="0">
              <a:latin typeface="Centaur" panose="02030504050205020304" pitchFamily="18" charset="0"/>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3</a:t>
            </a:fld>
            <a:endParaRPr lang="en-US" dirty="0"/>
          </a:p>
        </p:txBody>
      </p:sp>
      <p:pic>
        <p:nvPicPr>
          <p:cNvPr id="5" name="Picture 4"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019550"/>
            <a:ext cx="558800" cy="503632"/>
          </a:xfrm>
          <a:prstGeom prst="rect">
            <a:avLst/>
          </a:prstGeom>
        </p:spPr>
      </p:pic>
      <p:pic>
        <p:nvPicPr>
          <p:cNvPr id="6" name="Picture 5"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72" y="1962150"/>
            <a:ext cx="591828" cy="533399"/>
          </a:xfrm>
          <a:prstGeom prst="rect">
            <a:avLst/>
          </a:prstGeom>
        </p:spPr>
      </p:pic>
      <p:pic>
        <p:nvPicPr>
          <p:cNvPr id="7" name="Picture 6"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52550"/>
            <a:ext cx="558800" cy="503632"/>
          </a:xfrm>
          <a:prstGeom prst="rect">
            <a:avLst/>
          </a:prstGeom>
        </p:spPr>
      </p:pic>
      <p:pic>
        <p:nvPicPr>
          <p:cNvPr id="8" name="Picture 7"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72" y="2952751"/>
            <a:ext cx="591828" cy="533399"/>
          </a:xfrm>
          <a:prstGeom prst="rect">
            <a:avLst/>
          </a:prstGeom>
        </p:spPr>
      </p:pic>
    </p:spTree>
    <p:extLst>
      <p:ext uri="{BB962C8B-B14F-4D97-AF65-F5344CB8AC3E}">
        <p14:creationId xmlns:p14="http://schemas.microsoft.com/office/powerpoint/2010/main" val="77853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38100"/>
            <a:ext cx="7772400" cy="857250"/>
          </a:xfrm>
        </p:spPr>
        <p:txBody>
          <a:bodyPr>
            <a:normAutofit/>
          </a:bodyPr>
          <a:lstStyle/>
          <a:p>
            <a:r>
              <a:rPr lang="en-US" dirty="0">
                <a:latin typeface="Berlin Sans FB" panose="020E0602020502020306" pitchFamily="34" charset="0"/>
              </a:rPr>
              <a:t>Scherer Typology of Affective States</a:t>
            </a:r>
          </a:p>
        </p:txBody>
      </p:sp>
      <p:sp>
        <p:nvSpPr>
          <p:cNvPr id="3" name="Content Placeholder 2"/>
          <p:cNvSpPr>
            <a:spLocks noGrp="1"/>
          </p:cNvSpPr>
          <p:nvPr>
            <p:ph idx="1"/>
          </p:nvPr>
        </p:nvSpPr>
        <p:spPr>
          <a:xfrm>
            <a:off x="334123" y="819150"/>
            <a:ext cx="8742189" cy="3886200"/>
          </a:xfrm>
        </p:spPr>
        <p:txBody>
          <a:bodyPr>
            <a:normAutofit/>
          </a:bodyPr>
          <a:lstStyle/>
          <a:p>
            <a:r>
              <a:rPr lang="en-US" sz="1800" b="1" dirty="0"/>
              <a:t>Emotion</a:t>
            </a:r>
            <a:r>
              <a:rPr lang="en-US" sz="1800" dirty="0"/>
              <a:t>: brief organically synchronized … evaluation of a major event </a:t>
            </a:r>
          </a:p>
          <a:p>
            <a:pPr lvl="1"/>
            <a:r>
              <a:rPr lang="en-US" sz="1800" i="1" dirty="0"/>
              <a:t>angry, sad, joyful, fearful, ashamed, proud, elated</a:t>
            </a:r>
            <a:endParaRPr lang="en-US" sz="1800" dirty="0"/>
          </a:p>
          <a:p>
            <a:r>
              <a:rPr lang="en-US" sz="1800" b="1" dirty="0"/>
              <a:t>Mood</a:t>
            </a:r>
            <a:r>
              <a:rPr lang="en-US" sz="1800" dirty="0"/>
              <a:t>: diffuse non-caused low-intensity long-duration change in subjective feeling</a:t>
            </a:r>
          </a:p>
          <a:p>
            <a:pPr lvl="1"/>
            <a:r>
              <a:rPr lang="en-US" sz="1800" i="1" dirty="0"/>
              <a:t>cheerful, gloomy, irritable, listless, depressed, buoyant</a:t>
            </a:r>
            <a:endParaRPr lang="en-US" sz="1800" dirty="0"/>
          </a:p>
          <a:p>
            <a:r>
              <a:rPr lang="en-US" sz="1800" b="1" dirty="0"/>
              <a:t>Interpersonal stances</a:t>
            </a:r>
            <a:r>
              <a:rPr lang="en-US" sz="1800" dirty="0"/>
              <a:t>: affective stance toward another person in a specific interaction</a:t>
            </a:r>
          </a:p>
          <a:p>
            <a:pPr lvl="1"/>
            <a:r>
              <a:rPr lang="en-US" sz="1800" i="1" dirty="0"/>
              <a:t>friendly, flirtatious, distant, cold, warm, supportive, contemptuous</a:t>
            </a:r>
          </a:p>
          <a:p>
            <a:r>
              <a:rPr lang="en-US" sz="1800" b="1" dirty="0"/>
              <a:t>Attitudes</a:t>
            </a:r>
            <a:r>
              <a:rPr lang="en-US" sz="1800" dirty="0"/>
              <a:t>: enduring, affectively colored beliefs, dispositions towards objects or persons</a:t>
            </a:r>
          </a:p>
          <a:p>
            <a:pPr lvl="1"/>
            <a:r>
              <a:rPr lang="en-US" sz="1800" i="1" dirty="0"/>
              <a:t> liking, loving, hating, valuing, desiring</a:t>
            </a:r>
            <a:endParaRPr lang="en-US" sz="1800" dirty="0"/>
          </a:p>
          <a:p>
            <a:r>
              <a:rPr lang="en-US" sz="1800" b="1" dirty="0"/>
              <a:t>Personality traits</a:t>
            </a:r>
            <a:r>
              <a:rPr lang="en-US" sz="1800" dirty="0"/>
              <a:t>: stable personality dispositions and typical behavior tendencies</a:t>
            </a:r>
          </a:p>
          <a:p>
            <a:pPr lvl="1"/>
            <a:r>
              <a:rPr lang="en-US" sz="1800" i="1" dirty="0"/>
              <a:t>nervous, anxious, reckless, morose, hostile, jealous</a:t>
            </a:r>
          </a:p>
        </p:txBody>
      </p:sp>
      <p:sp>
        <p:nvSpPr>
          <p:cNvPr id="6" name="Content Placeholder 2"/>
          <p:cNvSpPr txBox="1">
            <a:spLocks/>
          </p:cNvSpPr>
          <p:nvPr/>
        </p:nvSpPr>
        <p:spPr>
          <a:xfrm>
            <a:off x="334123" y="819150"/>
            <a:ext cx="8742189" cy="38862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b="1" dirty="0"/>
              <a:t>Emotion</a:t>
            </a:r>
            <a:r>
              <a:rPr lang="en-US" sz="1800" dirty="0"/>
              <a:t>: brief organically synchronized … evaluation of a major event </a:t>
            </a:r>
          </a:p>
          <a:p>
            <a:pPr lvl="1"/>
            <a:r>
              <a:rPr lang="en-US" i="1" dirty="0"/>
              <a:t>angry, sad, joyful, fearful, ashamed, proud, elated</a:t>
            </a:r>
            <a:endParaRPr lang="en-US" dirty="0"/>
          </a:p>
          <a:p>
            <a:r>
              <a:rPr lang="en-US" sz="1800" b="1" dirty="0"/>
              <a:t>Mood</a:t>
            </a:r>
            <a:r>
              <a:rPr lang="en-US" sz="1800" dirty="0"/>
              <a:t>: diffuse non-caused low-intensity long-duration change in subjective feeling</a:t>
            </a:r>
          </a:p>
          <a:p>
            <a:pPr lvl="1"/>
            <a:r>
              <a:rPr lang="en-US" i="1" dirty="0"/>
              <a:t>cheerful, gloomy, irritable, listless, depressed, buoyant</a:t>
            </a:r>
            <a:endParaRPr lang="en-US" dirty="0"/>
          </a:p>
          <a:p>
            <a:r>
              <a:rPr lang="en-US" sz="1800" b="1" dirty="0"/>
              <a:t>Interpersonal stances</a:t>
            </a:r>
            <a:r>
              <a:rPr lang="en-US" sz="1800" dirty="0"/>
              <a:t>: affective stance toward another person in a specific interaction</a:t>
            </a:r>
          </a:p>
          <a:p>
            <a:pPr lvl="1"/>
            <a:r>
              <a:rPr lang="en-US" i="1" dirty="0"/>
              <a:t>friendly, flirtatious, distant, cold, warm, supportive, contemptuous</a:t>
            </a:r>
          </a:p>
          <a:p>
            <a:r>
              <a:rPr lang="en-US" sz="1800" b="1" dirty="0">
                <a:solidFill>
                  <a:schemeClr val="accent5"/>
                </a:solidFill>
              </a:rPr>
              <a:t>Attitudes: </a:t>
            </a:r>
            <a:r>
              <a:rPr lang="en-US" sz="1800" dirty="0">
                <a:solidFill>
                  <a:schemeClr val="accent5"/>
                </a:solidFill>
              </a:rPr>
              <a:t>enduring, affectively colored beliefs, dispositions towards objects or persons</a:t>
            </a:r>
          </a:p>
          <a:p>
            <a:pPr lvl="1"/>
            <a:r>
              <a:rPr lang="en-US" i="1" dirty="0">
                <a:solidFill>
                  <a:schemeClr val="accent5"/>
                </a:solidFill>
              </a:rPr>
              <a:t> liking, loving, hating, valuing, desiring</a:t>
            </a:r>
          </a:p>
          <a:p>
            <a:r>
              <a:rPr lang="en-US" sz="1800" b="1" dirty="0"/>
              <a:t>Personality traits</a:t>
            </a:r>
            <a:r>
              <a:rPr lang="en-US" sz="1800" dirty="0"/>
              <a:t>: stable personality dispositions and typical behavior tendencies</a:t>
            </a:r>
          </a:p>
          <a:p>
            <a:pPr lvl="1"/>
            <a:r>
              <a:rPr lang="en-US" i="1" dirty="0"/>
              <a:t>nervous, anxious, reckless, morose, hostile, jealous</a:t>
            </a:r>
          </a:p>
        </p:txBody>
      </p:sp>
    </p:spTree>
    <p:extLst>
      <p:ext uri="{BB962C8B-B14F-4D97-AF65-F5344CB8AC3E}">
        <p14:creationId xmlns:p14="http://schemas.microsoft.com/office/powerpoint/2010/main" val="151810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Berlin Sans FB" panose="020E0602020502020306" pitchFamily="34" charset="0"/>
              </a:rPr>
              <a:t>Sentiment Analysis</a:t>
            </a:r>
          </a:p>
        </p:txBody>
      </p:sp>
      <p:sp>
        <p:nvSpPr>
          <p:cNvPr id="3" name="Content Placeholder 2"/>
          <p:cNvSpPr>
            <a:spLocks noGrp="1"/>
          </p:cNvSpPr>
          <p:nvPr>
            <p:ph idx="1"/>
          </p:nvPr>
        </p:nvSpPr>
        <p:spPr>
          <a:xfrm>
            <a:off x="838200" y="1060846"/>
            <a:ext cx="7886700" cy="3263504"/>
          </a:xfrm>
        </p:spPr>
        <p:txBody>
          <a:bodyPr>
            <a:normAutofit/>
          </a:bodyPr>
          <a:lstStyle/>
          <a:p>
            <a:pPr lvl="1">
              <a:buFont typeface="Wingdings" panose="05000000000000000000" pitchFamily="2" charset="2"/>
              <a:buChar char="ü"/>
            </a:pPr>
            <a:r>
              <a:rPr lang="en-US" sz="2800" dirty="0">
                <a:latin typeface="Centaur" panose="02030504050205020304" pitchFamily="18" charset="0"/>
              </a:rPr>
              <a:t>Is the attitude of this text positive or negative?</a:t>
            </a:r>
          </a:p>
          <a:p>
            <a:pPr lvl="1">
              <a:buFont typeface="Wingdings" panose="05000000000000000000" pitchFamily="2" charset="2"/>
              <a:buChar char="ü"/>
            </a:pPr>
            <a:r>
              <a:rPr lang="en-US" sz="2800" dirty="0">
                <a:latin typeface="Centaur" panose="02030504050205020304" pitchFamily="18" charset="0"/>
              </a:rPr>
              <a:t>Rank the movies based on the reviews from </a:t>
            </a:r>
            <a:r>
              <a:rPr lang="en-US" sz="2800" dirty="0"/>
              <a:t>1</a:t>
            </a:r>
            <a:r>
              <a:rPr lang="en-US" sz="2800" dirty="0">
                <a:latin typeface="Centaur" panose="02030504050205020304" pitchFamily="18" charset="0"/>
              </a:rPr>
              <a:t> to </a:t>
            </a:r>
            <a:r>
              <a:rPr lang="en-US" sz="2800" dirty="0">
                <a:cs typeface="Arial" panose="020B0604020202020204" pitchFamily="34" charset="0"/>
              </a:rPr>
              <a:t>10</a:t>
            </a:r>
          </a:p>
          <a:p>
            <a:pPr marL="342900" lvl="1" indent="0">
              <a:buNone/>
            </a:pPr>
            <a:endParaRPr lang="en-US" sz="2800" dirty="0">
              <a:cs typeface="Arial" panose="020B0604020202020204" pitchFamily="34" charset="0"/>
            </a:endParaRPr>
          </a:p>
          <a:p>
            <a:pPr lvl="1"/>
            <a:r>
              <a:rPr lang="en-US" sz="2800" dirty="0">
                <a:latin typeface="Centaur" panose="02030504050205020304" pitchFamily="18" charset="0"/>
              </a:rPr>
              <a:t>Future Scope - Detect the target, source, or complex attitude types</a:t>
            </a:r>
            <a:endParaRPr lang="en-US" dirty="0">
              <a:latin typeface="Centaur" panose="02030504050205020304" pitchFamily="18" charset="0"/>
            </a:endParaRPr>
          </a:p>
          <a:p>
            <a:endParaRPr lang="en-US" dirty="0">
              <a:latin typeface="Centaur" panose="02030504050205020304" pitchFamily="18" charset="0"/>
            </a:endParaRPr>
          </a:p>
          <a:p>
            <a:endParaRPr lang="en-US" dirty="0">
              <a:latin typeface="Centaur" panose="02030504050205020304" pitchFamily="18" charset="0"/>
            </a:endParaRPr>
          </a:p>
        </p:txBody>
      </p:sp>
      <p:sp>
        <p:nvSpPr>
          <p:cNvPr id="4" name="Content Placeholder 2"/>
          <p:cNvSpPr txBox="1">
            <a:spLocks/>
          </p:cNvSpPr>
          <p:nvPr/>
        </p:nvSpPr>
        <p:spPr>
          <a:xfrm>
            <a:off x="838200" y="1060846"/>
            <a:ext cx="7886700"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buFont typeface="Wingdings" panose="05000000000000000000" pitchFamily="2" charset="2"/>
              <a:buChar char="ü"/>
            </a:pPr>
            <a:r>
              <a:rPr lang="en-US" sz="2800" dirty="0">
                <a:solidFill>
                  <a:schemeClr val="accent5"/>
                </a:solidFill>
                <a:latin typeface="Centaur" panose="02030504050205020304" pitchFamily="18" charset="0"/>
              </a:rPr>
              <a:t>Is the attitude of this text positive or negative?</a:t>
            </a:r>
          </a:p>
          <a:p>
            <a:pPr lvl="1">
              <a:buFont typeface="Wingdings" panose="05000000000000000000" pitchFamily="2" charset="2"/>
              <a:buChar char="ü"/>
            </a:pPr>
            <a:r>
              <a:rPr lang="en-US" sz="2800" dirty="0">
                <a:solidFill>
                  <a:schemeClr val="accent5"/>
                </a:solidFill>
                <a:latin typeface="Centaur" panose="02030504050205020304" pitchFamily="18" charset="0"/>
              </a:rPr>
              <a:t>Rank the movies based on the reviews from </a:t>
            </a:r>
            <a:r>
              <a:rPr lang="en-US" sz="2800" dirty="0">
                <a:solidFill>
                  <a:schemeClr val="accent5"/>
                </a:solidFill>
              </a:rPr>
              <a:t>1</a:t>
            </a:r>
            <a:r>
              <a:rPr lang="en-US" sz="2800" dirty="0">
                <a:solidFill>
                  <a:schemeClr val="accent5"/>
                </a:solidFill>
                <a:latin typeface="Centaur" panose="02030504050205020304" pitchFamily="18" charset="0"/>
              </a:rPr>
              <a:t> to </a:t>
            </a:r>
            <a:r>
              <a:rPr lang="en-US" sz="2800" dirty="0">
                <a:solidFill>
                  <a:schemeClr val="accent5"/>
                </a:solidFill>
                <a:cs typeface="Arial" panose="020B0604020202020204" pitchFamily="34" charset="0"/>
              </a:rPr>
              <a:t>10</a:t>
            </a:r>
          </a:p>
          <a:p>
            <a:pPr marL="342900" lvl="1" indent="0">
              <a:buNone/>
            </a:pPr>
            <a:endParaRPr lang="en-US" sz="2800" dirty="0">
              <a:solidFill>
                <a:schemeClr val="accent5"/>
              </a:solidFill>
              <a:cs typeface="Arial" panose="020B0604020202020204" pitchFamily="34" charset="0"/>
            </a:endParaRPr>
          </a:p>
          <a:p>
            <a:pPr lvl="1"/>
            <a:r>
              <a:rPr lang="en-US" sz="2800" dirty="0">
                <a:latin typeface="Centaur" panose="02030504050205020304" pitchFamily="18" charset="0"/>
              </a:rPr>
              <a:t>Future Scope - Detect the target, source, or complex attitude types</a:t>
            </a:r>
            <a:endParaRPr lang="en-US" dirty="0">
              <a:latin typeface="Centaur" panose="02030504050205020304" pitchFamily="18" charset="0"/>
            </a:endParaRPr>
          </a:p>
          <a:p>
            <a:endParaRPr lang="en-US" dirty="0">
              <a:latin typeface="Centaur" panose="02030504050205020304" pitchFamily="18" charset="0"/>
            </a:endParaRPr>
          </a:p>
          <a:p>
            <a:endParaRPr lang="en-US" dirty="0">
              <a:latin typeface="Centaur" panose="02030504050205020304" pitchFamily="18" charset="0"/>
            </a:endParaRPr>
          </a:p>
        </p:txBody>
      </p:sp>
    </p:spTree>
    <p:extLst>
      <p:ext uri="{BB962C8B-B14F-4D97-AF65-F5344CB8AC3E}">
        <p14:creationId xmlns:p14="http://schemas.microsoft.com/office/powerpoint/2010/main" val="291823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950"/>
            <a:ext cx="7772400" cy="533400"/>
          </a:xfrm>
        </p:spPr>
        <p:txBody>
          <a:bodyPr/>
          <a:lstStyle/>
          <a:p>
            <a:pPr marL="0" indent="0" fontAlgn="base">
              <a:buNone/>
            </a:pPr>
            <a:r>
              <a:rPr lang="en-US" dirty="0">
                <a:latin typeface="Centaur" panose="02030504050205020304" pitchFamily="18" charset="0"/>
              </a:rPr>
              <a:t>Movie Review Dataset : Identification </a:t>
            </a:r>
          </a:p>
        </p:txBody>
      </p:sp>
      <p:sp>
        <p:nvSpPr>
          <p:cNvPr id="5" name="Content Placeholder 2"/>
          <p:cNvSpPr txBox="1">
            <a:spLocks/>
          </p:cNvSpPr>
          <p:nvPr/>
        </p:nvSpPr>
        <p:spPr>
          <a:xfrm>
            <a:off x="838200" y="1428750"/>
            <a:ext cx="7772400" cy="533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base">
              <a:buNone/>
            </a:pPr>
            <a:r>
              <a:rPr lang="en-US" dirty="0">
                <a:latin typeface="Centaur" panose="02030504050205020304" pitchFamily="18" charset="0"/>
              </a:rPr>
              <a:t>Train Data : Tokenization</a:t>
            </a:r>
          </a:p>
        </p:txBody>
      </p:sp>
      <p:sp>
        <p:nvSpPr>
          <p:cNvPr id="6" name="Content Placeholder 2"/>
          <p:cNvSpPr txBox="1">
            <a:spLocks/>
          </p:cNvSpPr>
          <p:nvPr/>
        </p:nvSpPr>
        <p:spPr>
          <a:xfrm>
            <a:off x="843455" y="1733550"/>
            <a:ext cx="7772400" cy="533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base">
              <a:buNone/>
            </a:pPr>
            <a:r>
              <a:rPr lang="en-US" dirty="0">
                <a:latin typeface="Centaur" panose="02030504050205020304" pitchFamily="18" charset="0"/>
              </a:rPr>
              <a:t>Test Data: Core processing</a:t>
            </a:r>
          </a:p>
        </p:txBody>
      </p:sp>
      <p:sp>
        <p:nvSpPr>
          <p:cNvPr id="7" name="Content Placeholder 2"/>
          <p:cNvSpPr txBox="1">
            <a:spLocks/>
          </p:cNvSpPr>
          <p:nvPr/>
        </p:nvSpPr>
        <p:spPr>
          <a:xfrm>
            <a:off x="843455" y="2324100"/>
            <a:ext cx="7772400" cy="533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endParaRPr lang="en-US" u="sng" dirty="0">
              <a:latin typeface="Centaur" panose="02030504050205020304" pitchFamily="18" charset="0"/>
            </a:endParaRPr>
          </a:p>
        </p:txBody>
      </p:sp>
      <p:sp>
        <p:nvSpPr>
          <p:cNvPr id="12" name="Title 1"/>
          <p:cNvSpPr txBox="1">
            <a:spLocks/>
          </p:cNvSpPr>
          <p:nvPr/>
        </p:nvSpPr>
        <p:spPr>
          <a:xfrm>
            <a:off x="609600" y="28217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latin typeface="Berlin Sans FB" panose="020E0602020502020306" pitchFamily="34" charset="0"/>
              </a:rPr>
              <a:t>Sentiment Analysis: Steps</a:t>
            </a:r>
          </a:p>
        </p:txBody>
      </p:sp>
      <p:sp>
        <p:nvSpPr>
          <p:cNvPr id="15" name="Content Placeholder 2"/>
          <p:cNvSpPr txBox="1">
            <a:spLocks/>
          </p:cNvSpPr>
          <p:nvPr/>
        </p:nvSpPr>
        <p:spPr>
          <a:xfrm>
            <a:off x="838200" y="2038350"/>
            <a:ext cx="7772400" cy="533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base">
              <a:buNone/>
            </a:pPr>
            <a:r>
              <a:rPr lang="en-US" dirty="0">
                <a:latin typeface="Centaur" panose="02030504050205020304" pitchFamily="18" charset="0"/>
              </a:rPr>
              <a:t>Classification</a:t>
            </a:r>
          </a:p>
        </p:txBody>
      </p:sp>
    </p:spTree>
    <p:extLst>
      <p:ext uri="{BB962C8B-B14F-4D97-AF65-F5344CB8AC3E}">
        <p14:creationId xmlns:p14="http://schemas.microsoft.com/office/powerpoint/2010/main" val="142429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xEl>
                                              <p:pRg st="0" end="0"/>
                                            </p:txEl>
                                          </p:spTgt>
                                        </p:tgtEl>
                                        <p:attrNameLst>
                                          <p:attrName>style.color</p:attrName>
                                        </p:attrNameLst>
                                      </p:cBhvr>
                                      <p:to>
                                        <a:schemeClr val="bg1"/>
                                      </p:to>
                                    </p:animClr>
                                    <p:animClr clrSpc="rgb" dir="cw">
                                      <p:cBhvr>
                                        <p:cTn id="7" dur="250" autoRev="1" fill="remove"/>
                                        <p:tgtEl>
                                          <p:spTgt spid="3">
                                            <p:txEl>
                                              <p:pRg st="0" end="0"/>
                                            </p:txEl>
                                          </p:spTgt>
                                        </p:tgtEl>
                                        <p:attrNameLst>
                                          <p:attrName>fillcolor</p:attrName>
                                        </p:attrNameLst>
                                      </p:cBhvr>
                                      <p:to>
                                        <a:schemeClr val="bg1"/>
                                      </p:to>
                                    </p:animClr>
                                    <p:set>
                                      <p:cBhvr>
                                        <p:cTn id="8" dur="250" autoRev="1" fill="remove"/>
                                        <p:tgtEl>
                                          <p:spTgt spid="3">
                                            <p:txEl>
                                              <p:pRg st="0" end="0"/>
                                            </p:txEl>
                                          </p:spTgt>
                                        </p:tgtEl>
                                        <p:attrNameLst>
                                          <p:attrName>fill.type</p:attrName>
                                        </p:attrNameLst>
                                      </p:cBhvr>
                                      <p:to>
                                        <p:strVal val="solid"/>
                                      </p:to>
                                    </p:set>
                                    <p:set>
                                      <p:cBhvr>
                                        <p:cTn id="9" dur="250" autoRev="1" fill="remove"/>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7" presetClass="emph" presetSubtype="0" fill="remove" grpId="0" nodeType="clickEffect">
                                  <p:stCondLst>
                                    <p:cond delay="0"/>
                                  </p:stCondLst>
                                  <p:childTnLst>
                                    <p:animClr clrSpc="rgb" dir="cw">
                                      <p:cBhvr override="childStyle">
                                        <p:cTn id="13" dur="250" autoRev="1" fill="remove"/>
                                        <p:tgtEl>
                                          <p:spTgt spid="5"/>
                                        </p:tgtEl>
                                        <p:attrNameLst>
                                          <p:attrName>style.color</p:attrName>
                                        </p:attrNameLst>
                                      </p:cBhvr>
                                      <p:to>
                                        <a:schemeClr val="bg1"/>
                                      </p:to>
                                    </p:animClr>
                                    <p:animClr clrSpc="rgb" dir="cw">
                                      <p:cBhvr>
                                        <p:cTn id="14" dur="250" autoRev="1" fill="remove"/>
                                        <p:tgtEl>
                                          <p:spTgt spid="5"/>
                                        </p:tgtEl>
                                        <p:attrNameLst>
                                          <p:attrName>fillcolor</p:attrName>
                                        </p:attrNameLst>
                                      </p:cBhvr>
                                      <p:to>
                                        <a:schemeClr val="bg1"/>
                                      </p:to>
                                    </p:animClr>
                                    <p:set>
                                      <p:cBhvr>
                                        <p:cTn id="15" dur="250" autoRev="1" fill="remove"/>
                                        <p:tgtEl>
                                          <p:spTgt spid="5"/>
                                        </p:tgtEl>
                                        <p:attrNameLst>
                                          <p:attrName>fill.type</p:attrName>
                                        </p:attrNameLst>
                                      </p:cBhvr>
                                      <p:to>
                                        <p:strVal val="solid"/>
                                      </p:to>
                                    </p:set>
                                    <p:set>
                                      <p:cBhvr>
                                        <p:cTn id="16" dur="250" autoRev="1" fill="remove"/>
                                        <p:tgtEl>
                                          <p:spTgt spid="5"/>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27" presetClass="emph" presetSubtype="0" fill="remove" grpId="0" nodeType="clickEffect">
                                  <p:stCondLst>
                                    <p:cond delay="0"/>
                                  </p:stCondLst>
                                  <p:childTnLst>
                                    <p:animClr clrSpc="rgb" dir="cw">
                                      <p:cBhvr override="childStyle">
                                        <p:cTn id="20" dur="250" autoRev="1" fill="remove"/>
                                        <p:tgtEl>
                                          <p:spTgt spid="6"/>
                                        </p:tgtEl>
                                        <p:attrNameLst>
                                          <p:attrName>style.color</p:attrName>
                                        </p:attrNameLst>
                                      </p:cBhvr>
                                      <p:to>
                                        <a:schemeClr val="bg1"/>
                                      </p:to>
                                    </p:animClr>
                                    <p:animClr clrSpc="rgb" dir="cw">
                                      <p:cBhvr>
                                        <p:cTn id="21" dur="250" autoRev="1" fill="remove"/>
                                        <p:tgtEl>
                                          <p:spTgt spid="6"/>
                                        </p:tgtEl>
                                        <p:attrNameLst>
                                          <p:attrName>fillcolor</p:attrName>
                                        </p:attrNameLst>
                                      </p:cBhvr>
                                      <p:to>
                                        <a:schemeClr val="bg1"/>
                                      </p:to>
                                    </p:animClr>
                                    <p:set>
                                      <p:cBhvr>
                                        <p:cTn id="22" dur="250" autoRev="1" fill="remove"/>
                                        <p:tgtEl>
                                          <p:spTgt spid="6"/>
                                        </p:tgtEl>
                                        <p:attrNameLst>
                                          <p:attrName>fill.type</p:attrName>
                                        </p:attrNameLst>
                                      </p:cBhvr>
                                      <p:to>
                                        <p:strVal val="solid"/>
                                      </p:to>
                                    </p:set>
                                    <p:set>
                                      <p:cBhvr>
                                        <p:cTn id="23" dur="250" autoRev="1" fill="remove"/>
                                        <p:tgtEl>
                                          <p:spTgt spid="6"/>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27" presetClass="emph" presetSubtype="0" fill="remove" grpId="0" nodeType="clickEffect" nodePh="1">
                                  <p:stCondLst>
                                    <p:cond delay="0"/>
                                  </p:stCondLst>
                                  <p:endCondLst>
                                    <p:cond evt="begin" delay="0">
                                      <p:tn val="26"/>
                                    </p:cond>
                                  </p:endCondLst>
                                  <p:childTnLst>
                                    <p:animClr clrSpc="rgb" dir="cw">
                                      <p:cBhvr override="childStyle">
                                        <p:cTn id="27" dur="250" autoRev="1" fill="remove"/>
                                        <p:tgtEl>
                                          <p:spTgt spid="7"/>
                                        </p:tgtEl>
                                        <p:attrNameLst>
                                          <p:attrName>style.color</p:attrName>
                                        </p:attrNameLst>
                                      </p:cBhvr>
                                      <p:to>
                                        <a:schemeClr val="bg1"/>
                                      </p:to>
                                    </p:animClr>
                                    <p:animClr clrSpc="rgb" dir="cw">
                                      <p:cBhvr>
                                        <p:cTn id="28" dur="250" autoRev="1" fill="remove"/>
                                        <p:tgtEl>
                                          <p:spTgt spid="7"/>
                                        </p:tgtEl>
                                        <p:attrNameLst>
                                          <p:attrName>fillcolor</p:attrName>
                                        </p:attrNameLst>
                                      </p:cBhvr>
                                      <p:to>
                                        <a:schemeClr val="bg1"/>
                                      </p:to>
                                    </p:animClr>
                                    <p:set>
                                      <p:cBhvr>
                                        <p:cTn id="29" dur="250" autoRev="1" fill="remove"/>
                                        <p:tgtEl>
                                          <p:spTgt spid="7"/>
                                        </p:tgtEl>
                                        <p:attrNameLst>
                                          <p:attrName>fill.type</p:attrName>
                                        </p:attrNameLst>
                                      </p:cBhvr>
                                      <p:to>
                                        <p:strVal val="solid"/>
                                      </p:to>
                                    </p:set>
                                    <p:set>
                                      <p:cBhvr>
                                        <p:cTn id="30" dur="250" autoRev="1" fill="remove"/>
                                        <p:tgtEl>
                                          <p:spTgt spid="7"/>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grpId="0" nodeType="clickEffect">
                                  <p:stCondLst>
                                    <p:cond delay="0"/>
                                  </p:stCondLst>
                                  <p:childTnLst>
                                    <p:animClr clrSpc="rgb" dir="cw">
                                      <p:cBhvr override="childStyle">
                                        <p:cTn id="34" dur="250" autoRev="1" fill="remove"/>
                                        <p:tgtEl>
                                          <p:spTgt spid="15"/>
                                        </p:tgtEl>
                                        <p:attrNameLst>
                                          <p:attrName>style.color</p:attrName>
                                        </p:attrNameLst>
                                      </p:cBhvr>
                                      <p:to>
                                        <a:schemeClr val="bg1"/>
                                      </p:to>
                                    </p:animClr>
                                    <p:animClr clrSpc="rgb" dir="cw">
                                      <p:cBhvr>
                                        <p:cTn id="35" dur="250" autoRev="1" fill="remove"/>
                                        <p:tgtEl>
                                          <p:spTgt spid="15"/>
                                        </p:tgtEl>
                                        <p:attrNameLst>
                                          <p:attrName>fillcolor</p:attrName>
                                        </p:attrNameLst>
                                      </p:cBhvr>
                                      <p:to>
                                        <a:schemeClr val="bg1"/>
                                      </p:to>
                                    </p:animClr>
                                    <p:set>
                                      <p:cBhvr>
                                        <p:cTn id="36" dur="250" autoRev="1" fill="remove"/>
                                        <p:tgtEl>
                                          <p:spTgt spid="15"/>
                                        </p:tgtEl>
                                        <p:attrNameLst>
                                          <p:attrName>fill.type</p:attrName>
                                        </p:attrNameLst>
                                      </p:cBhvr>
                                      <p:to>
                                        <p:strVal val="solid"/>
                                      </p:to>
                                    </p:set>
                                    <p:set>
                                      <p:cBhvr>
                                        <p:cTn id="37" dur="250" autoRev="1" fill="remove"/>
                                        <p:tgtEl>
                                          <p:spTgt spid="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950"/>
            <a:ext cx="7772400" cy="533400"/>
          </a:xfrm>
        </p:spPr>
        <p:txBody>
          <a:bodyPr/>
          <a:lstStyle/>
          <a:p>
            <a:pPr marL="0" indent="0" fontAlgn="base">
              <a:buNone/>
            </a:pPr>
            <a:r>
              <a:rPr lang="en-US" dirty="0">
                <a:latin typeface="Centaur" panose="02030504050205020304" pitchFamily="18" charset="0"/>
              </a:rPr>
              <a:t>Movie Review Dataset : Identification </a:t>
            </a:r>
          </a:p>
        </p:txBody>
      </p:sp>
      <p:sp>
        <p:nvSpPr>
          <p:cNvPr id="5" name="Content Placeholder 2"/>
          <p:cNvSpPr txBox="1">
            <a:spLocks/>
          </p:cNvSpPr>
          <p:nvPr/>
        </p:nvSpPr>
        <p:spPr>
          <a:xfrm>
            <a:off x="838200" y="1657350"/>
            <a:ext cx="7772400" cy="11430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base">
              <a:buNone/>
            </a:pPr>
            <a:r>
              <a:rPr lang="en-US" sz="2000" dirty="0">
                <a:latin typeface="Centaur" panose="02030504050205020304" pitchFamily="18" charset="0"/>
              </a:rPr>
              <a:t>The dataset is comprised of 400 positive and 400 negative movie reviews drawn from an archive of the arts, movies, reviews newsgroup hosted at IMDB. </a:t>
            </a:r>
          </a:p>
          <a:p>
            <a:pPr marL="0" indent="0" fontAlgn="base">
              <a:buNone/>
            </a:pPr>
            <a:r>
              <a:rPr lang="en-US" sz="2000" dirty="0">
                <a:latin typeface="Centaur" panose="02030504050205020304" pitchFamily="18" charset="0"/>
              </a:rPr>
              <a:t>The dataset is called as “polarity dataset“.</a:t>
            </a:r>
          </a:p>
        </p:txBody>
      </p:sp>
      <p:sp>
        <p:nvSpPr>
          <p:cNvPr id="12" name="Title 1"/>
          <p:cNvSpPr txBox="1">
            <a:spLocks/>
          </p:cNvSpPr>
          <p:nvPr/>
        </p:nvSpPr>
        <p:spPr>
          <a:xfrm>
            <a:off x="609600" y="28217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latin typeface="Berlin Sans FB" panose="020E0602020502020306" pitchFamily="34" charset="0"/>
              </a:rPr>
              <a:t>Sentiment Analysis: Steps</a:t>
            </a:r>
          </a:p>
        </p:txBody>
      </p:sp>
      <p:sp>
        <p:nvSpPr>
          <p:cNvPr id="9" name="Content Placeholder 2"/>
          <p:cNvSpPr txBox="1">
            <a:spLocks/>
          </p:cNvSpPr>
          <p:nvPr/>
        </p:nvSpPr>
        <p:spPr>
          <a:xfrm>
            <a:off x="851338" y="2914650"/>
            <a:ext cx="7772400" cy="533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latin typeface="Centaur" panose="02030504050205020304" pitchFamily="18" charset="0"/>
              </a:rPr>
              <a:t>Training Data: </a:t>
            </a:r>
            <a:r>
              <a:rPr lang="en-US" sz="2000" u="sng" dirty="0">
                <a:latin typeface="Centaur" panose="02030504050205020304" pitchFamily="18" charset="0"/>
                <a:hlinkClick r:id="rId2"/>
              </a:rPr>
              <a:t>http://ai.stanford.edu/~amaas/data/sentiment/</a:t>
            </a:r>
            <a:endParaRPr lang="en-US" sz="2000" u="sng" dirty="0">
              <a:latin typeface="Centaur" panose="02030504050205020304" pitchFamily="18" charset="0"/>
            </a:endParaRPr>
          </a:p>
        </p:txBody>
      </p:sp>
    </p:spTree>
    <p:extLst>
      <p:ext uri="{BB962C8B-B14F-4D97-AF65-F5344CB8AC3E}">
        <p14:creationId xmlns:p14="http://schemas.microsoft.com/office/powerpoint/2010/main" val="296875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950"/>
            <a:ext cx="7772400" cy="533400"/>
          </a:xfrm>
        </p:spPr>
        <p:txBody>
          <a:bodyPr/>
          <a:lstStyle/>
          <a:p>
            <a:pPr marL="0" indent="0" fontAlgn="base">
              <a:buNone/>
            </a:pPr>
            <a:r>
              <a:rPr lang="en-US" dirty="0">
                <a:latin typeface="Centaur" panose="02030504050205020304" pitchFamily="18" charset="0"/>
              </a:rPr>
              <a:t>Train Data: Tokenization</a:t>
            </a:r>
          </a:p>
        </p:txBody>
      </p:sp>
      <p:sp>
        <p:nvSpPr>
          <p:cNvPr id="5" name="Content Placeholder 2"/>
          <p:cNvSpPr txBox="1">
            <a:spLocks/>
          </p:cNvSpPr>
          <p:nvPr/>
        </p:nvSpPr>
        <p:spPr>
          <a:xfrm>
            <a:off x="838200" y="1657350"/>
            <a:ext cx="7772400" cy="11430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base"/>
            <a:r>
              <a:rPr lang="en-US" sz="2000" dirty="0">
                <a:latin typeface="Centaur" panose="02030504050205020304" pitchFamily="18" charset="0"/>
              </a:rPr>
              <a:t>Form vocabulary for each unique word in trained dataset</a:t>
            </a:r>
          </a:p>
          <a:p>
            <a:pPr fontAlgn="base"/>
            <a:r>
              <a:rPr lang="en-US" sz="2000" dirty="0">
                <a:latin typeface="Centaur" panose="02030504050205020304" pitchFamily="18" charset="0"/>
              </a:rPr>
              <a:t>Form (</a:t>
            </a:r>
            <a:r>
              <a:rPr lang="en-US" sz="2000" dirty="0" err="1">
                <a:latin typeface="Centaur" panose="02030504050205020304" pitchFamily="18" charset="0"/>
              </a:rPr>
              <a:t>docid,termfreq</a:t>
            </a:r>
            <a:r>
              <a:rPr lang="en-US" sz="2000" dirty="0">
                <a:latin typeface="Centaur" panose="02030504050205020304" pitchFamily="18" charset="0"/>
              </a:rPr>
              <a:t>) pair in Positive &amp; Negative dataset so that our search is easier</a:t>
            </a:r>
          </a:p>
          <a:p>
            <a:pPr fontAlgn="base"/>
            <a:r>
              <a:rPr lang="en-US" sz="2000" dirty="0">
                <a:latin typeface="Centaur" panose="02030504050205020304" pitchFamily="18" charset="0"/>
              </a:rPr>
              <a:t>Store the data into local directory</a:t>
            </a:r>
          </a:p>
        </p:txBody>
      </p:sp>
      <p:sp>
        <p:nvSpPr>
          <p:cNvPr id="12" name="Title 1"/>
          <p:cNvSpPr txBox="1">
            <a:spLocks/>
          </p:cNvSpPr>
          <p:nvPr/>
        </p:nvSpPr>
        <p:spPr>
          <a:xfrm>
            <a:off x="609600" y="28217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latin typeface="Berlin Sans FB" panose="020E0602020502020306" pitchFamily="34" charset="0"/>
              </a:rPr>
              <a:t>Sentiment Analysis: Steps</a:t>
            </a:r>
          </a:p>
        </p:txBody>
      </p:sp>
    </p:spTree>
    <p:extLst>
      <p:ext uri="{BB962C8B-B14F-4D97-AF65-F5344CB8AC3E}">
        <p14:creationId xmlns:p14="http://schemas.microsoft.com/office/powerpoint/2010/main" val="3406302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23950"/>
            <a:ext cx="7772400" cy="533400"/>
          </a:xfrm>
        </p:spPr>
        <p:txBody>
          <a:bodyPr/>
          <a:lstStyle/>
          <a:p>
            <a:pPr marL="0" indent="0" fontAlgn="base">
              <a:buNone/>
            </a:pPr>
            <a:r>
              <a:rPr lang="en-US" dirty="0">
                <a:latin typeface="Centaur" panose="02030504050205020304" pitchFamily="18" charset="0"/>
              </a:rPr>
              <a:t>Test Data: Pre-processing</a:t>
            </a:r>
          </a:p>
        </p:txBody>
      </p:sp>
      <p:sp>
        <p:nvSpPr>
          <p:cNvPr id="5" name="Content Placeholder 2"/>
          <p:cNvSpPr txBox="1">
            <a:spLocks/>
          </p:cNvSpPr>
          <p:nvPr/>
        </p:nvSpPr>
        <p:spPr>
          <a:xfrm>
            <a:off x="838200" y="1657350"/>
            <a:ext cx="7772400" cy="1143000"/>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base"/>
            <a:r>
              <a:rPr lang="en-US" sz="2000" dirty="0">
                <a:latin typeface="Centaur" panose="02030504050205020304" pitchFamily="18" charset="0"/>
              </a:rPr>
              <a:t>Only English words are considered.</a:t>
            </a:r>
          </a:p>
          <a:p>
            <a:pPr fontAlgn="base"/>
            <a:r>
              <a:rPr lang="en-US" sz="2000" dirty="0">
                <a:latin typeface="Centaur" panose="02030504050205020304" pitchFamily="18" charset="0"/>
              </a:rPr>
              <a:t>All text has been converted to lowercase to ease the comparison.</a:t>
            </a:r>
          </a:p>
          <a:p>
            <a:pPr fontAlgn="base"/>
            <a:r>
              <a:rPr lang="en-US" sz="2000" dirty="0">
                <a:latin typeface="Centaur" panose="02030504050205020304" pitchFamily="18" charset="0"/>
              </a:rPr>
              <a:t>White space around punctuation like periods, commas, and brackets is pruned.</a:t>
            </a:r>
          </a:p>
        </p:txBody>
      </p:sp>
      <p:sp>
        <p:nvSpPr>
          <p:cNvPr id="12" name="Title 1"/>
          <p:cNvSpPr txBox="1">
            <a:spLocks/>
          </p:cNvSpPr>
          <p:nvPr/>
        </p:nvSpPr>
        <p:spPr>
          <a:xfrm>
            <a:off x="609600" y="282178"/>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dirty="0">
                <a:latin typeface="Berlin Sans FB" panose="020E0602020502020306" pitchFamily="34" charset="0"/>
              </a:rPr>
              <a:t>Sentiment Analysis: Steps</a:t>
            </a:r>
          </a:p>
        </p:txBody>
      </p:sp>
    </p:spTree>
    <p:extLst>
      <p:ext uri="{BB962C8B-B14F-4D97-AF65-F5344CB8AC3E}">
        <p14:creationId xmlns:p14="http://schemas.microsoft.com/office/powerpoint/2010/main" val="2473465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18941</TotalTime>
  <Words>1066</Words>
  <Application>Microsoft Office PowerPoint</Application>
  <PresentationFormat>On-screen Show (16:9)</PresentationFormat>
  <Paragraphs>133</Paragraphs>
  <Slides>19</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ＭＳ Ｐゴシック</vt:lpstr>
      <vt:lpstr>Arial</vt:lpstr>
      <vt:lpstr>Berlin Sans FB</vt:lpstr>
      <vt:lpstr>Calibri</vt:lpstr>
      <vt:lpstr>Calibri (Headings)</vt:lpstr>
      <vt:lpstr>Calibri Light</vt:lpstr>
      <vt:lpstr>Cambria</vt:lpstr>
      <vt:lpstr>Centaur</vt:lpstr>
      <vt:lpstr>Lucida Sans</vt:lpstr>
      <vt:lpstr>Tahoma</vt:lpstr>
      <vt:lpstr>Times</vt:lpstr>
      <vt:lpstr>Wingdings</vt:lpstr>
      <vt:lpstr>Office Theme</vt:lpstr>
      <vt:lpstr>Movie Search &amp; Review Sentiment Analysis</vt:lpstr>
      <vt:lpstr>Why sentiment analysis?</vt:lpstr>
      <vt:lpstr>Positive or negative movie review?</vt:lpstr>
      <vt:lpstr>Scherer Typology of Affective States</vt:lpstr>
      <vt:lpstr>Sentiment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Training Phase</vt:lpstr>
      <vt:lpstr>Artifacts:</vt:lpstr>
      <vt:lpstr>Implementation: Website</vt:lpstr>
      <vt:lpstr>Implementation: Website</vt:lpstr>
      <vt:lpstr>Future Scope:</vt:lpstr>
      <vt:lpstr>Credits:</vt:lpstr>
      <vt:lpstr>Thank You </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Pharikal, Debadeep (D.)</dc:creator>
  <cp:lastModifiedBy>Debadeep Pharikal</cp:lastModifiedBy>
  <cp:revision>408</cp:revision>
  <cp:lastPrinted>2012-01-23T20:23:20Z</cp:lastPrinted>
  <dcterms:created xsi:type="dcterms:W3CDTF">2010-04-19T15:31:24Z</dcterms:created>
  <dcterms:modified xsi:type="dcterms:W3CDTF">2019-04-30T00:54:48Z</dcterms:modified>
</cp:coreProperties>
</file>